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219_B9B34D8A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21D_FF660905.xml" ContentType="application/vnd.ms-powerpoint.comments+xml"/>
  <Override PartName="/ppt/notesSlides/notesSlide17.xml" ContentType="application/vnd.openxmlformats-officedocument.presentationml.notesSlide+xml"/>
  <Override PartName="/ppt/comments/modernComment_21E_9C5A8A62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5"/>
    <p:sldMasterId id="2147483684" r:id="rId6"/>
    <p:sldMasterId id="2147483677" r:id="rId7"/>
    <p:sldMasterId id="2147483663" r:id="rId8"/>
    <p:sldMasterId id="2147483687" r:id="rId9"/>
    <p:sldMasterId id="2147483690" r:id="rId10"/>
    <p:sldMasterId id="2147483693" r:id="rId11"/>
    <p:sldMasterId id="2147483653" r:id="rId12"/>
    <p:sldMasterId id="2147483682" r:id="rId13"/>
  </p:sldMasterIdLst>
  <p:notesMasterIdLst>
    <p:notesMasterId r:id="rId39"/>
  </p:notesMasterIdLst>
  <p:sldIdLst>
    <p:sldId id="310" r:id="rId14"/>
    <p:sldId id="533" r:id="rId15"/>
    <p:sldId id="561" r:id="rId16"/>
    <p:sldId id="537" r:id="rId17"/>
    <p:sldId id="557" r:id="rId18"/>
    <p:sldId id="536" r:id="rId19"/>
    <p:sldId id="535" r:id="rId20"/>
    <p:sldId id="538" r:id="rId21"/>
    <p:sldId id="550" r:id="rId22"/>
    <p:sldId id="539" r:id="rId23"/>
    <p:sldId id="547" r:id="rId24"/>
    <p:sldId id="558" r:id="rId25"/>
    <p:sldId id="551" r:id="rId26"/>
    <p:sldId id="552" r:id="rId27"/>
    <p:sldId id="540" r:id="rId28"/>
    <p:sldId id="554" r:id="rId29"/>
    <p:sldId id="556" r:id="rId30"/>
    <p:sldId id="559" r:id="rId31"/>
    <p:sldId id="543" r:id="rId32"/>
    <p:sldId id="541" r:id="rId33"/>
    <p:sldId id="542" r:id="rId34"/>
    <p:sldId id="546" r:id="rId35"/>
    <p:sldId id="562" r:id="rId36"/>
    <p:sldId id="484" r:id="rId37"/>
    <p:sldId id="53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533435-8132-2B14-8EDD-7776447993D5}" name="Judith Ancketill" initials="JA" userId="S::jancketill@openboxsoftware.com::8f3c2413-fefa-4bc6-9f98-e266e3e0094d" providerId="AD"/>
  <p188:author id="{C2738A47-0931-5B04-1172-CB56C1D1FB87}" name="Nikki Papenfus" initials="NP" userId="S::npapenfus@openboxsoftware.com::2a405823-0c8b-419b-afb6-8159926c2e17" providerId="AD"/>
  <p188:author id="{B27D6C62-A87E-9EA8-949E-BE3DB87D866D}" name="Shaun Barrett" initials="" userId="S::sbarrett@openboxsoftware.com::2e21295b-21c9-4734-b4c8-23b29a1a1ba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7"/>
    <a:srgbClr val="797979"/>
    <a:srgbClr val="BCD727"/>
    <a:srgbClr val="AAAAAA"/>
    <a:srgbClr val="636363"/>
    <a:srgbClr val="535353"/>
    <a:srgbClr val="A6C830"/>
    <a:srgbClr val="4B4B4B"/>
    <a:srgbClr val="999999"/>
    <a:srgbClr val="DDE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B21C90-FF5C-4997-81AC-C4907782A2A4}" v="1" dt="2024-11-06T08:50:43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6005" autoAdjust="0"/>
  </p:normalViewPr>
  <p:slideViewPr>
    <p:cSldViewPr snapToGrid="0">
      <p:cViewPr>
        <p:scale>
          <a:sx n="150" d="100"/>
          <a:sy n="150" d="100"/>
        </p:scale>
        <p:origin x="84" y="-180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microsoft.com/office/2018/10/relationships/authors" Target="authors.xml"/><Relationship Id="rId20" Type="http://schemas.openxmlformats.org/officeDocument/2006/relationships/slide" Target="slides/slide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ki Papenfus" userId="2a405823-0c8b-419b-afb6-8159926c2e17" providerId="ADAL" clId="{BDB21C90-FF5C-4997-81AC-C4907782A2A4}"/>
    <pc:docChg chg="custSel modSld">
      <pc:chgData name="Nikki Papenfus" userId="2a405823-0c8b-419b-afb6-8159926c2e17" providerId="ADAL" clId="{BDB21C90-FF5C-4997-81AC-C4907782A2A4}" dt="2024-11-06T08:50:49.095" v="9" actId="478"/>
      <pc:docMkLst>
        <pc:docMk/>
      </pc:docMkLst>
      <pc:sldChg chg="addSp delSp modSp mod">
        <pc:chgData name="Nikki Papenfus" userId="2a405823-0c8b-419b-afb6-8159926c2e17" providerId="ADAL" clId="{BDB21C90-FF5C-4997-81AC-C4907782A2A4}" dt="2024-11-06T08:50:49.095" v="9" actId="478"/>
        <pc:sldMkLst>
          <pc:docMk/>
          <pc:sldMk cId="199228850" sldId="552"/>
        </pc:sldMkLst>
        <pc:spChg chg="add del mod">
          <ac:chgData name="Nikki Papenfus" userId="2a405823-0c8b-419b-afb6-8159926c2e17" providerId="ADAL" clId="{BDB21C90-FF5C-4997-81AC-C4907782A2A4}" dt="2024-11-06T08:50:49.095" v="9" actId="478"/>
          <ac:spMkLst>
            <pc:docMk/>
            <pc:sldMk cId="199228850" sldId="552"/>
            <ac:spMk id="3" creationId="{327518D4-AF57-F1B2-7B0D-37FB8853DC87}"/>
          </ac:spMkLst>
        </pc:spChg>
        <pc:spChg chg="add del mod">
          <ac:chgData name="Nikki Papenfus" userId="2a405823-0c8b-419b-afb6-8159926c2e17" providerId="ADAL" clId="{BDB21C90-FF5C-4997-81AC-C4907782A2A4}" dt="2024-11-06T08:50:49.095" v="9" actId="478"/>
          <ac:spMkLst>
            <pc:docMk/>
            <pc:sldMk cId="199228850" sldId="552"/>
            <ac:spMk id="4" creationId="{0D56B0A0-2E05-B525-E624-32F56F137482}"/>
          </ac:spMkLst>
        </pc:spChg>
        <pc:spChg chg="add del mod">
          <ac:chgData name="Nikki Papenfus" userId="2a405823-0c8b-419b-afb6-8159926c2e17" providerId="ADAL" clId="{BDB21C90-FF5C-4997-81AC-C4907782A2A4}" dt="2024-11-06T08:50:49.095" v="9" actId="478"/>
          <ac:spMkLst>
            <pc:docMk/>
            <pc:sldMk cId="199228850" sldId="552"/>
            <ac:spMk id="5" creationId="{557D50CB-D2C8-C054-3B0D-706BA914C35E}"/>
          </ac:spMkLst>
        </pc:spChg>
        <pc:spChg chg="mod">
          <ac:chgData name="Nikki Papenfus" userId="2a405823-0c8b-419b-afb6-8159926c2e17" providerId="ADAL" clId="{BDB21C90-FF5C-4997-81AC-C4907782A2A4}" dt="2024-11-06T08:25:43.220" v="5" actId="1076"/>
          <ac:spMkLst>
            <pc:docMk/>
            <pc:sldMk cId="199228850" sldId="552"/>
            <ac:spMk id="18" creationId="{64DE19FB-FBF0-06E0-4137-474C23590AEF}"/>
          </ac:spMkLst>
        </pc:spChg>
        <pc:spChg chg="mod">
          <ac:chgData name="Nikki Papenfus" userId="2a405823-0c8b-419b-afb6-8159926c2e17" providerId="ADAL" clId="{BDB21C90-FF5C-4997-81AC-C4907782A2A4}" dt="2024-11-06T08:18:58.017" v="0" actId="1076"/>
          <ac:spMkLst>
            <pc:docMk/>
            <pc:sldMk cId="199228850" sldId="552"/>
            <ac:spMk id="24" creationId="{9208CF8F-4B19-B124-8E1A-F6A14E7EA575}"/>
          </ac:spMkLst>
        </pc:spChg>
        <pc:spChg chg="mod">
          <ac:chgData name="Nikki Papenfus" userId="2a405823-0c8b-419b-afb6-8159926c2e17" providerId="ADAL" clId="{BDB21C90-FF5C-4997-81AC-C4907782A2A4}" dt="2024-11-06T08:21:02.720" v="3" actId="1076"/>
          <ac:spMkLst>
            <pc:docMk/>
            <pc:sldMk cId="199228850" sldId="552"/>
            <ac:spMk id="31" creationId="{ACAF0A53-3577-20BE-9DC6-E1C067E08052}"/>
          </ac:spMkLst>
        </pc:spChg>
        <pc:picChg chg="mod ord">
          <ac:chgData name="Nikki Papenfus" userId="2a405823-0c8b-419b-afb6-8159926c2e17" providerId="ADAL" clId="{BDB21C90-FF5C-4997-81AC-C4907782A2A4}" dt="2024-11-06T08:26:26.630" v="7" actId="1076"/>
          <ac:picMkLst>
            <pc:docMk/>
            <pc:sldMk cId="199228850" sldId="552"/>
            <ac:picMk id="26" creationId="{7B69A854-9A99-4ED5-2466-E4055248E61B}"/>
          </ac:picMkLst>
        </pc:picChg>
        <pc:picChg chg="mod">
          <ac:chgData name="Nikki Papenfus" userId="2a405823-0c8b-419b-afb6-8159926c2e17" providerId="ADAL" clId="{BDB21C90-FF5C-4997-81AC-C4907782A2A4}" dt="2024-11-06T08:20:44.499" v="1" actId="1076"/>
          <ac:picMkLst>
            <pc:docMk/>
            <pc:sldMk cId="199228850" sldId="552"/>
            <ac:picMk id="30" creationId="{F8316FEF-67F2-BCEC-92B1-615237AC38DF}"/>
          </ac:picMkLst>
        </pc:picChg>
      </pc:sldChg>
    </pc:docChg>
  </pc:docChgLst>
</pc:chgInfo>
</file>

<file path=ppt/comments/modernComment_219_B9B34D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4104ED-2096-4B44-BC84-405E12B6F007}" authorId="{B27D6C62-A87E-9EA8-949E-BE3DB87D866D}" created="2024-10-29T15:42:39.897">
    <pc:sldMkLst xmlns:pc="http://schemas.microsoft.com/office/powerpoint/2013/main/command">
      <pc:docMk/>
      <pc:sldMk cId="3115535754" sldId="537"/>
    </pc:sldMkLst>
    <p188:txBody>
      <a:bodyPr/>
      <a:lstStyle/>
      <a:p>
        <a:r>
          <a:rPr lang="en-ZA"/>
          <a:t>Do we want to remove this from the deck?</a:t>
        </a:r>
      </a:p>
    </p188:txBody>
  </p188:cm>
</p188:cmLst>
</file>

<file path=ppt/comments/modernComment_21D_FF6609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648DEA-23F5-417D-AE43-3B42B3A3DD04}" authorId="{C2738A47-0931-5B04-1172-CB56C1D1FB87}" status="resolved" created="2024-10-29T10:05:13.457" startDate="2024-10-29T10:05:13.458" dueDate="2024-10-29T10:05:13.458" assignedTo="{B27D6C62-A87E-9EA8-949E-BE3DB87D866D}" complete="100000" title="@Shaun Barrett to fix burn up chart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84877061" sldId="541"/>
      <ac:spMk id="3" creationId="{696301C3-6E82-0834-5D04-BA3121D4BDBE}"/>
      <ac:txMk cp="10" len="8">
        <ac:context len="19" hash="3511298358"/>
      </ac:txMk>
    </ac:txMkLst>
    <p188:pos x="3433793" y="264657"/>
    <p188:replyLst>
      <p188:reply id="{FE08DC03-F3F6-42F6-AA44-5297306590DB}" authorId="{B27D6C62-A87E-9EA8-949E-BE3DB87D866D}" created="2024-10-29T12:57:23.973">
        <p188:txBody>
          <a:bodyPr/>
          <a:lstStyle/>
          <a:p>
            <a:r>
              <a:rPr lang="en-ZA"/>
              <a:t>[@Nikki Papenfus] you happy with this?</a:t>
            </a:r>
          </a:p>
        </p188:txBody>
      </p188:reply>
      <p188:reply id="{BE04D976-6AF1-4368-82E1-C45E6DFDC017}" authorId="{C2738A47-0931-5B04-1172-CB56C1D1FB87}" created="2024-10-29T13:44:23.453">
        <p188:txBody>
          <a:bodyPr/>
          <a:lstStyle/>
          <a:p>
            <a:r>
              <a:rPr lang="en-GB"/>
              <a:t>Lovely. Many Thanks.</a:t>
            </a:r>
          </a:p>
        </p188:txBody>
      </p188:reply>
    </p188:replyLst>
    <p188:txBody>
      <a:bodyPr/>
      <a:lstStyle/>
      <a:p>
        <a:r>
          <a:rPr lang="en-GB"/>
          <a:t>[@Shaun Barrett] to fix burn up chart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10-29T10:05:13.457" id="{2D099081-AF61-40E7-9859-44A2B4EB95A7}">
              <p228:atrbtn authorId="{C2738A47-0931-5B04-1172-CB56C1D1FB87}"/>
              <p228:anchr>
                <p228:comment id="{EB648DEA-23F5-417D-AE43-3B42B3A3DD04}"/>
              </p228:anchr>
              <p228:add/>
            </p228:event>
            <p228:event time="2024-10-29T10:05:13.457" id="{E47E635B-4BED-4ABB-A370-99FA02E40819}">
              <p228:atrbtn authorId="{C2738A47-0931-5B04-1172-CB56C1D1FB87}"/>
              <p228:anchr>
                <p228:comment id="{EB648DEA-23F5-417D-AE43-3B42B3A3DD04}"/>
              </p228:anchr>
              <p228:asgn authorId="{B27D6C62-A87E-9EA8-949E-BE3DB87D866D}"/>
            </p228:event>
            <p228:event time="2024-10-29T10:05:13.457" id="{514638CE-A39A-4BF4-8483-22D75D2968F3}">
              <p228:atrbtn authorId="{C2738A47-0931-5B04-1172-CB56C1D1FB87}"/>
              <p228:anchr>
                <p228:comment id="{EB648DEA-23F5-417D-AE43-3B42B3A3DD04}"/>
              </p228:anchr>
              <p228:title val="@Shaun Barrett to fix burn up chart"/>
            </p228:event>
            <p228:event time="2024-10-29T10:05:13.457" id="{3619F8B0-820E-427E-8A5B-C2CC8AFBAF9D}">
              <p228:atrbtn authorId="{C2738A47-0931-5B04-1172-CB56C1D1FB87}"/>
              <p228:anchr>
                <p228:comment id="{EB648DEA-23F5-417D-AE43-3B42B3A3DD04}"/>
              </p228:anchr>
              <p228:date stDt="2024-10-29T10:05:13.458" endDt="2024-10-29T10:05:13.458"/>
            </p228:event>
            <p228:event time="2024-10-29T13:44:28.567" id="{97D09F23-73A3-4D49-9C89-3BAD7B58C8BB}">
              <p228:atrbtn authorId="{C2738A47-0931-5B04-1172-CB56C1D1FB87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comments/modernComment_21E_9C5A8A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00F15A-64D9-44BD-9A7F-06C776FAFA4C}" authorId="{C2738A47-0931-5B04-1172-CB56C1D1FB87}" created="2024-10-29T10:13:02.339" startDate="2024-10-29T10:13:02.339" dueDate="2024-10-29T10:13:02.339" assignedTo="{B27D6C62-A87E-9EA8-949E-BE3DB87D866D}" title="@Shaun Barrett to update">
    <pc:sldMkLst xmlns:pc="http://schemas.microsoft.com/office/powerpoint/2013/main/command">
      <pc:docMk/>
      <pc:sldMk cId="2623179362" sldId="542"/>
    </pc:sldMkLst>
    <p188:replyLst>
      <p188:reply id="{EE5CEA7B-9AAA-47FB-921D-4E26D500E0F6}" authorId="{B27D6C62-A87E-9EA8-949E-BE3DB87D866D}" created="2024-10-29T15:36:02.348">
        <p188:txBody>
          <a:bodyPr/>
          <a:lstStyle/>
          <a:p>
            <a:r>
              <a:rPr lang="en-ZA"/>
              <a:t>[@Nikki Papenfus] updated. I have updated the cost to be per sprint, not sure if that makes sense else if we want to work out a monthly cost (may complicate things). Also added in a range for total project cost</a:t>
            </a:r>
          </a:p>
        </p188:txBody>
      </p188:reply>
    </p188:replyLst>
    <p188:txBody>
      <a:bodyPr/>
      <a:lstStyle/>
      <a:p>
        <a:r>
          <a:rPr lang="en-GB"/>
          <a:t>[@Shaun Barrett]  to update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10-29T10:13:02.339" id="{A5182AC5-4A24-45EB-98A8-18039F92FEAA}">
              <p228:atrbtn authorId="{C2738A47-0931-5B04-1172-CB56C1D1FB87}"/>
              <p228:anchr>
                <p228:comment id="{DD00F15A-64D9-44BD-9A7F-06C776FAFA4C}"/>
              </p228:anchr>
              <p228:add/>
            </p228:event>
            <p228:event time="2024-10-29T10:13:02.339" id="{29C969E6-1E46-4F79-A09E-0528F6F603AC}">
              <p228:atrbtn authorId="{C2738A47-0931-5B04-1172-CB56C1D1FB87}"/>
              <p228:anchr>
                <p228:comment id="{DD00F15A-64D9-44BD-9A7F-06C776FAFA4C}"/>
              </p228:anchr>
              <p228:asgn authorId="{B27D6C62-A87E-9EA8-949E-BE3DB87D866D}"/>
            </p228:event>
            <p228:event time="2024-10-29T10:13:02.339" id="{9AEC1C83-106B-4E14-9B32-13205B54D12F}">
              <p228:atrbtn authorId="{C2738A47-0931-5B04-1172-CB56C1D1FB87}"/>
              <p228:anchr>
                <p228:comment id="{DD00F15A-64D9-44BD-9A7F-06C776FAFA4C}"/>
              </p228:anchr>
              <p228:title val="@Shaun Barrett to update"/>
            </p228:event>
            <p228:event time="2024-10-29T10:13:02.339" id="{D9AFD02F-0BA5-4D4F-8B48-01F65805E679}">
              <p228:atrbtn authorId="{C2738A47-0931-5B04-1172-CB56C1D1FB87}"/>
              <p228:anchr>
                <p228:comment id="{DD00F15A-64D9-44BD-9A7F-06C776FAFA4C}"/>
              </p228:anchr>
              <p228:date stDt="2024-10-29T10:13:02.339" endDt="2024-10-29T10:13:02.339"/>
            </p228:event>
          </p228:history>
        </p228:taskDetail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C5F7D-AE2E-47C7-8BA2-CC4D7F4E80EF}" type="datetimeFigureOut">
              <a:rPr lang="en-GB" smtClean="0"/>
              <a:t>06/11/2024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9EF18-44DA-4CCF-A8F6-0B08C30105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60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366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9AD2C-8A52-AD3C-E267-C5506B54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63083-D4AF-6E9D-006E-5B675379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55924-B1E8-1D0F-945C-7700BFA23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B7050-61A3-E003-644F-7F0156C5C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817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99DFE-2128-9174-5E16-B1FD51E0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25D2D-52EB-E575-DE4D-CD0B1596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81DD0-E1A4-A942-C016-9A08043EA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D9899-E237-376D-D937-6BCF40776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817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DA46C-AF2B-AD60-3097-78945C0CC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D7C858-897A-DBA8-3CB9-7540DD178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E1E6E-9000-EABE-F7B7-1C44953FF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3503-1E84-14A4-9C9E-2E6EF4578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376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CC4C-608D-E98F-7992-B512F26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A900E-63ED-0E20-2039-1BF613C1D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A44D3-D576-992E-F690-360D3DC6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D0E33-F569-B13F-4775-BFA6E4782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169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A6BD-6EBB-1E17-F282-7AD167D87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F97A3-0BC4-4261-55BE-FEEBF74FE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5072A-EBFB-47BC-832C-D5FC376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60DF-4E1A-6CD9-C76D-4B83EC7A7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539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7AC1D-7FDE-591F-1D29-4CD5C59E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A7D2A-4655-5332-9261-FD41E0EE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48450-CAC6-356C-CDCF-8B0A67823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C41DE-187E-FE9F-D64F-3D2215284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306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862D-99CF-C78A-F1F3-B4E6ED29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EE0B5-5D22-F622-1784-1D094FC66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32352-F43A-D329-F9B0-82CBAA95C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07E2-35A2-BF8E-1AFB-9699E125E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86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67951-D78C-00A2-9B90-D0BB31D5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9F013-E46B-C3CC-A3AB-60ED83E6E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9608E-437B-3DBD-F7D7-6555627F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88D0B-39DC-DA54-48C1-0BEA3405D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249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D971-B27E-97C4-AA17-300AD933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1863F-6E76-AE72-026A-1B07203CA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3D6DC-6964-1221-78A5-8BEEC0616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C27B5-50DC-0F00-FD42-5897EAFF7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117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1618B-E7D2-8947-F053-AE494EA3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50820-54F3-559D-E62C-C87406756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6C414-6E5A-586C-CDE0-D78F3B878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2B3BA-BBFB-7016-255E-B8A7F2B57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51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E126C-7913-0BBE-679E-94527E480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98DCA-DE01-E232-CF28-F3085D2B9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F93954-D4D4-3B61-EE78-DBFADE0B8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A4CC2-7006-5A0C-5C08-880E92644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99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33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77B5-6137-CD2C-EB48-D6439C7A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02800-403E-CA29-DF04-6DCE22C97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A40F6-982A-4BC7-A5A8-5C3264B8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FDAF-E806-99AB-B8EF-9399E10DB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33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76C84-196C-9819-870E-9349EA413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45034F-AD82-B7D0-5844-43A00F7B6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5E7B-103A-EDC7-F876-FBCE5E50D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65CE-3BCC-74E8-B00E-EDFBECF8A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3233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248B-582D-DB3C-BF73-204B8C3A6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DCB8B-E098-2F86-5342-114CC6EBF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86064-36F2-BA6D-2476-8882E6333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E57F-6C63-6ED0-24E1-41545E403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92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819E-164A-12A2-A396-335384FF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87FB3-40BC-6B8A-8DF2-3E6BF3E22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0BBC5-4026-EC21-5A6A-9B30E05EF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96F0-AB95-0434-EA3A-F9605FB6C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65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C794-9624-9DCC-8FD0-139B7C48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6E42D-98D4-EF8A-A22F-1E5DCD0D3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25A5B-10A4-7431-4680-68B8877FC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6D886-DF79-E667-2C66-4E47FC636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7643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Align Salesforce &amp; Qube Tenancy Data Model </a:t>
            </a:r>
            <a:r>
              <a:rPr lang="en-GB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Create a master tenancy in Salesforce that maps to the Qube tenancy and provides a single view of tenants/related parties, opportunity and tenancy version history.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400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ts val="15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GB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See Current Tenancy Arrears in Salesforce </a:t>
            </a:r>
            <a:r>
              <a:rPr lang="en-GB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Import the current tenancy arrears balance from the data warehouse and view as part of tenancy and renewal information.</a:t>
            </a:r>
          </a:p>
          <a:p>
            <a:pPr marL="342900" lvl="0" indent="-342900">
              <a:lnSpc>
                <a:spcPts val="15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ZA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Upload ERVs, Price Book Rent, Grainger Trust &amp; License Prices </a:t>
            </a:r>
            <a:r>
              <a:rPr lang="en-GB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 Salesforce </a:t>
            </a:r>
            <a:r>
              <a:rPr lang="en-GB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Enable support users to upload spreadsheets containing Price Book Rent, Grainger Trust prices, ERVs and license prices into Salesforce as and when updated.</a:t>
            </a:r>
          </a:p>
          <a:p>
            <a:pPr marL="342900" lvl="0" indent="-342900">
              <a:lnSpc>
                <a:spcPts val="15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ZA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Deny a Renewal Mid-Term &amp; Manage Denied List </a:t>
            </a:r>
            <a:r>
              <a:rPr lang="en-GB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Provide ability to deny a renewal mid-term, track whether the decision to serve notice has been made, blacklist tenants and monitor tenancies on the denied list.</a:t>
            </a:r>
          </a:p>
          <a:p>
            <a:pPr marL="342900" lvl="0" indent="-342900">
              <a:lnSpc>
                <a:spcPts val="15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ZA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Unit Condition &amp; Estate Pricing Factors </a:t>
            </a:r>
            <a:r>
              <a:rPr lang="en-GB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Enable PMs/RSMs to maintain unit condition and block-level pricing factors in Salesforce which Asset Managers can see when reviewing renewal pricing.</a:t>
            </a:r>
          </a:p>
          <a:p>
            <a:pPr marL="342900" lvl="0" indent="-342900">
              <a:lnSpc>
                <a:spcPts val="15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GB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See Projected Growth on Rent </a:t>
            </a:r>
            <a:r>
              <a:rPr lang="en-GB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Provide a dashboard for Asset Managers to see growth on rent by asset and region, based on projected renewal prices.</a:t>
            </a:r>
          </a:p>
          <a:p>
            <a:pPr marL="342900" lvl="0" indent="-342900">
              <a:lnSpc>
                <a:spcPts val="15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ZA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Tenant Requests at Renewal &amp; Renewal Blockers </a:t>
            </a:r>
            <a:r>
              <a:rPr lang="en-GB" sz="1800" b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Allow PMs to indicate where Renewals must hold off on offering, notify PMs/RSMs where a tenant makes a request during the renewal process, and enable the Renewals Negotiator to see when these requests and blockers are  resolved as well as the outcome.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94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182328" y="3078002"/>
            <a:ext cx="7270751" cy="489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35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36E55F8-8805-BEF8-326D-E6D9811E2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366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FA5D25D-D673-C6D5-CAA6-0263D34E82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36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0DDF539-92B5-00DF-498E-451DC69E44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47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896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8C1B2C1-A260-5432-00C2-6937D1043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366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E51094E-C605-5C9A-5E4B-C040868DE3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90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2E49467-7DDA-2553-97EB-65CA9DFC04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714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at night&#10;&#10;Description automatically generated">
            <a:extLst>
              <a:ext uri="{FF2B5EF4-FFF2-40B4-BE49-F238E27FC236}">
                <a16:creationId xmlns:a16="http://schemas.microsoft.com/office/drawing/2014/main" id="{70CE6FBB-997D-3EDA-3E8F-CDB62AFBA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40156"/>
          <a:stretch/>
        </p:blipFill>
        <p:spPr>
          <a:xfrm>
            <a:off x="0" y="2620094"/>
            <a:ext cx="12204000" cy="3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40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1A81EA9-981A-C560-D306-B57B9587BA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9410" y="261722"/>
            <a:ext cx="1770258" cy="5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65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4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4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4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482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29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A8EC68-FA28-440E-B08D-F8892DE0C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716579"/>
            <a:ext cx="10424160" cy="103277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  <a:latin typeface="Proxima Nova Lt" panose="02000506030000020004" pitchFamily="50" charset="0"/>
              </a:defRPr>
            </a:lvl1pPr>
          </a:lstStyle>
          <a:p>
            <a:r>
              <a:rPr lang="en-US"/>
              <a:t>Click to edit Master title</a:t>
            </a:r>
            <a:endParaRPr lang="en-ZA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A641CB-25B6-46DF-B429-231029DEF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4797"/>
            <a:ext cx="9144000" cy="60420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Proxima Nova Lt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3734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ty skyline at night&#10;&#10;Description automatically generated">
            <a:extLst>
              <a:ext uri="{FF2B5EF4-FFF2-40B4-BE49-F238E27FC236}">
                <a16:creationId xmlns:a16="http://schemas.microsoft.com/office/drawing/2014/main" id="{B6F4716C-D493-38E5-BF14-D1CA6FB7FA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40156"/>
          <a:stretch/>
        </p:blipFill>
        <p:spPr>
          <a:xfrm>
            <a:off x="0" y="2620094"/>
            <a:ext cx="12204000" cy="3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4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4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2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02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kylin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5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2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1656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 Box global coverage map&#10;">
            <a:extLst>
              <a:ext uri="{FF2B5EF4-FFF2-40B4-BE49-F238E27FC236}">
                <a16:creationId xmlns:a16="http://schemas.microsoft.com/office/drawing/2014/main" id="{80254C5D-1F53-044A-C661-FE3F83B35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0"/>
          <a:stretch/>
        </p:blipFill>
        <p:spPr>
          <a:xfrm>
            <a:off x="-314174" y="0"/>
            <a:ext cx="12536924" cy="705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18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 Box global coverage map&#10;">
            <a:extLst>
              <a:ext uri="{FF2B5EF4-FFF2-40B4-BE49-F238E27FC236}">
                <a16:creationId xmlns:a16="http://schemas.microsoft.com/office/drawing/2014/main" id="{80254C5D-1F53-044A-C661-FE3F83B35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0"/>
          <a:stretch/>
        </p:blipFill>
        <p:spPr>
          <a:xfrm>
            <a:off x="-314174" y="0"/>
            <a:ext cx="12536924" cy="70544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42E5D17-6845-5BDB-0E26-841464EA13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8839" y="262287"/>
            <a:ext cx="1780589" cy="5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460624" y="2939040"/>
            <a:ext cx="7270751" cy="489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6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C022627-F141-0E69-3A27-FDA26EAED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366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2E23659-19A7-8EC3-5EB2-B458809D6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814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53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7F015-2A57-4B5F-88D9-ACA26915962C}"/>
              </a:ext>
            </a:extLst>
          </p:cNvPr>
          <p:cNvSpPr txBox="1"/>
          <p:nvPr userDrawn="1"/>
        </p:nvSpPr>
        <p:spPr>
          <a:xfrm rot="16200000">
            <a:off x="1937041" y="2916497"/>
            <a:ext cx="3407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 dirty="0">
                <a:solidFill>
                  <a:schemeClr val="bg2"/>
                </a:solidFill>
                <a:latin typeface="Proxima Nova Rg" panose="02000506030000020004" pitchFamily="50" charset="0"/>
              </a:rPr>
              <a:t>Agenda</a:t>
            </a:r>
            <a:endParaRPr lang="en-GB" sz="3200" dirty="0">
              <a:solidFill>
                <a:schemeClr val="bg2"/>
              </a:solidFill>
              <a:latin typeface="Proxima Nova Rg" panose="02000506030000020004" pitchFamily="50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E3339-B220-4E3D-AA10-3D4248C272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0688" y="1504950"/>
            <a:ext cx="5786437" cy="3965575"/>
          </a:xfrm>
          <a:prstGeom prst="rect">
            <a:avLst/>
          </a:prstGeom>
        </p:spPr>
        <p:txBody>
          <a:bodyPr/>
          <a:lstStyle>
            <a:lvl1pPr>
              <a:buClr>
                <a:srgbClr val="BCD727"/>
              </a:buClr>
              <a:defRPr sz="20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  <a:latin typeface="Proxima Nova Lt" panose="02000506030000020004" pitchFamily="50" charset="0"/>
              </a:defRPr>
            </a:lvl2pPr>
            <a:lvl3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3pPr>
            <a:lvl4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4pPr>
            <a:lvl5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5pPr>
          </a:lstStyle>
          <a:p>
            <a:pPr lvl="0"/>
            <a:r>
              <a:rPr lang="en-US"/>
              <a:t>Add agenda items here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3366" y="1012789"/>
            <a:ext cx="10872776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3367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128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7000" y="367798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+mj-lt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3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06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29">
            <a:extLst>
              <a:ext uri="{FF2B5EF4-FFF2-40B4-BE49-F238E27FC236}">
                <a16:creationId xmlns:a16="http://schemas.microsoft.com/office/drawing/2014/main" id="{A66354EC-930A-1A91-EFFB-8B02D08AD058}"/>
              </a:ext>
            </a:extLst>
          </p:cNvPr>
          <p:cNvGrpSpPr/>
          <p:nvPr userDrawn="1"/>
        </p:nvGrpSpPr>
        <p:grpSpPr>
          <a:xfrm>
            <a:off x="4295208" y="1586622"/>
            <a:ext cx="3118984" cy="974872"/>
            <a:chOff x="-2541306" y="4007275"/>
            <a:chExt cx="1661445" cy="519303"/>
          </a:xfrm>
        </p:grpSpPr>
        <p:sp>
          <p:nvSpPr>
            <p:cNvPr id="6" name="Freeform: Shape 35">
              <a:extLst>
                <a:ext uri="{FF2B5EF4-FFF2-40B4-BE49-F238E27FC236}">
                  <a16:creationId xmlns:a16="http://schemas.microsoft.com/office/drawing/2014/main" id="{D5E15713-F894-3D16-F59C-D305CB357C4A}"/>
                </a:ext>
              </a:extLst>
            </p:cNvPr>
            <p:cNvSpPr/>
            <p:nvPr/>
          </p:nvSpPr>
          <p:spPr>
            <a:xfrm>
              <a:off x="-2302514" y="4180439"/>
              <a:ext cx="207835" cy="346138"/>
            </a:xfrm>
            <a:custGeom>
              <a:avLst/>
              <a:gdLst>
                <a:gd name="connsiteX0" fmla="*/ 31813 w 207835"/>
                <a:gd name="connsiteY0" fmla="*/ 107823 h 346138"/>
                <a:gd name="connsiteX1" fmla="*/ 103918 w 207835"/>
                <a:gd name="connsiteY1" fmla="*/ 183737 h 346138"/>
                <a:gd name="connsiteX2" fmla="*/ 176022 w 207835"/>
                <a:gd name="connsiteY2" fmla="*/ 107823 h 346138"/>
                <a:gd name="connsiteX3" fmla="*/ 103918 w 207835"/>
                <a:gd name="connsiteY3" fmla="*/ 31909 h 346138"/>
                <a:gd name="connsiteX4" fmla="*/ 31813 w 207835"/>
                <a:gd name="connsiteY4" fmla="*/ 107823 h 346138"/>
                <a:gd name="connsiteX5" fmla="*/ 95 w 207835"/>
                <a:gd name="connsiteY5" fmla="*/ 113062 h 346138"/>
                <a:gd name="connsiteX6" fmla="*/ 0 w 207835"/>
                <a:gd name="connsiteY6" fmla="*/ 107823 h 346138"/>
                <a:gd name="connsiteX7" fmla="*/ 103918 w 207835"/>
                <a:gd name="connsiteY7" fmla="*/ 0 h 346138"/>
                <a:gd name="connsiteX8" fmla="*/ 207836 w 207835"/>
                <a:gd name="connsiteY8" fmla="*/ 107823 h 346138"/>
                <a:gd name="connsiteX9" fmla="*/ 103918 w 207835"/>
                <a:gd name="connsiteY9" fmla="*/ 215646 h 346138"/>
                <a:gd name="connsiteX10" fmla="*/ 32004 w 207835"/>
                <a:gd name="connsiteY10" fmla="*/ 185738 h 346138"/>
                <a:gd name="connsiteX11" fmla="*/ 32004 w 207835"/>
                <a:gd name="connsiteY11" fmla="*/ 329089 h 346138"/>
                <a:gd name="connsiteX12" fmla="*/ 16002 w 207835"/>
                <a:gd name="connsiteY12" fmla="*/ 346139 h 346138"/>
                <a:gd name="connsiteX13" fmla="*/ 0 w 207835"/>
                <a:gd name="connsiteY13" fmla="*/ 329089 h 346138"/>
                <a:gd name="connsiteX14" fmla="*/ 0 w 207835"/>
                <a:gd name="connsiteY14" fmla="*/ 115157 h 346138"/>
                <a:gd name="connsiteX15" fmla="*/ 95 w 207835"/>
                <a:gd name="connsiteY15" fmla="*/ 113157 h 34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835" h="346138">
                  <a:moveTo>
                    <a:pt x="31813" y="107823"/>
                  </a:moveTo>
                  <a:cubicBezTo>
                    <a:pt x="31813" y="150686"/>
                    <a:pt x="65056" y="183737"/>
                    <a:pt x="103918" y="183737"/>
                  </a:cubicBezTo>
                  <a:cubicBezTo>
                    <a:pt x="142780" y="183737"/>
                    <a:pt x="176022" y="150686"/>
                    <a:pt x="176022" y="107823"/>
                  </a:cubicBezTo>
                  <a:cubicBezTo>
                    <a:pt x="176022" y="64960"/>
                    <a:pt x="142780" y="31909"/>
                    <a:pt x="103918" y="31909"/>
                  </a:cubicBezTo>
                  <a:cubicBezTo>
                    <a:pt x="65056" y="31909"/>
                    <a:pt x="31813" y="64865"/>
                    <a:pt x="31813" y="107823"/>
                  </a:cubicBezTo>
                  <a:moveTo>
                    <a:pt x="95" y="113062"/>
                  </a:moveTo>
                  <a:cubicBezTo>
                    <a:pt x="95" y="111347"/>
                    <a:pt x="0" y="109633"/>
                    <a:pt x="0" y="107823"/>
                  </a:cubicBezTo>
                  <a:cubicBezTo>
                    <a:pt x="0" y="48387"/>
                    <a:pt x="46387" y="0"/>
                    <a:pt x="103918" y="0"/>
                  </a:cubicBezTo>
                  <a:cubicBezTo>
                    <a:pt x="161449" y="0"/>
                    <a:pt x="207836" y="48387"/>
                    <a:pt x="207836" y="107823"/>
                  </a:cubicBezTo>
                  <a:cubicBezTo>
                    <a:pt x="207836" y="167259"/>
                    <a:pt x="161449" y="215646"/>
                    <a:pt x="103918" y="215646"/>
                  </a:cubicBezTo>
                  <a:cubicBezTo>
                    <a:pt x="76010" y="215646"/>
                    <a:pt x="50673" y="204216"/>
                    <a:pt x="32004" y="185738"/>
                  </a:cubicBezTo>
                  <a:lnTo>
                    <a:pt x="32004" y="329089"/>
                  </a:lnTo>
                  <a:cubicBezTo>
                    <a:pt x="32004" y="338233"/>
                    <a:pt x="25146" y="346139"/>
                    <a:pt x="16002" y="346139"/>
                  </a:cubicBezTo>
                  <a:cubicBezTo>
                    <a:pt x="6858" y="346139"/>
                    <a:pt x="0" y="338233"/>
                    <a:pt x="0" y="329089"/>
                  </a:cubicBezTo>
                  <a:lnTo>
                    <a:pt x="0" y="115157"/>
                  </a:lnTo>
                  <a:cubicBezTo>
                    <a:pt x="0" y="114491"/>
                    <a:pt x="0" y="113824"/>
                    <a:pt x="95" y="113157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7" name="Freeform: Shape 36">
              <a:extLst>
                <a:ext uri="{FF2B5EF4-FFF2-40B4-BE49-F238E27FC236}">
                  <a16:creationId xmlns:a16="http://schemas.microsoft.com/office/drawing/2014/main" id="{2A478BC1-6275-AFD5-C2D3-B1DF8C3C35BE}"/>
                </a:ext>
              </a:extLst>
            </p:cNvPr>
            <p:cNvSpPr/>
            <p:nvPr/>
          </p:nvSpPr>
          <p:spPr>
            <a:xfrm>
              <a:off x="-2541306" y="4180820"/>
              <a:ext cx="212979" cy="214979"/>
            </a:xfrm>
            <a:custGeom>
              <a:avLst/>
              <a:gdLst>
                <a:gd name="connsiteX0" fmla="*/ 184785 w 212979"/>
                <a:gd name="connsiteY0" fmla="*/ 34290 h 214979"/>
                <a:gd name="connsiteX1" fmla="*/ 212979 w 212979"/>
                <a:gd name="connsiteY1" fmla="*/ 108109 h 214979"/>
                <a:gd name="connsiteX2" fmla="*/ 183166 w 212979"/>
                <a:gd name="connsiteY2" fmla="*/ 182975 h 214979"/>
                <a:gd name="connsiteX3" fmla="*/ 106585 w 212979"/>
                <a:gd name="connsiteY3" fmla="*/ 214979 h 214979"/>
                <a:gd name="connsiteX4" fmla="*/ 29623 w 212979"/>
                <a:gd name="connsiteY4" fmla="*/ 182975 h 214979"/>
                <a:gd name="connsiteX5" fmla="*/ 0 w 212979"/>
                <a:gd name="connsiteY5" fmla="*/ 108109 h 214979"/>
                <a:gd name="connsiteX6" fmla="*/ 28194 w 212979"/>
                <a:gd name="connsiteY6" fmla="*/ 34481 h 214979"/>
                <a:gd name="connsiteX7" fmla="*/ 106585 w 212979"/>
                <a:gd name="connsiteY7" fmla="*/ 0 h 214979"/>
                <a:gd name="connsiteX8" fmla="*/ 184785 w 212979"/>
                <a:gd name="connsiteY8" fmla="*/ 34290 h 214979"/>
                <a:gd name="connsiteX9" fmla="*/ 55150 w 212979"/>
                <a:gd name="connsiteY9" fmla="*/ 54769 h 214979"/>
                <a:gd name="connsiteX10" fmla="*/ 33623 w 212979"/>
                <a:gd name="connsiteY10" fmla="*/ 108585 h 214979"/>
                <a:gd name="connsiteX11" fmla="*/ 69913 w 212979"/>
                <a:gd name="connsiteY11" fmla="*/ 173736 h 214979"/>
                <a:gd name="connsiteX12" fmla="*/ 106585 w 212979"/>
                <a:gd name="connsiteY12" fmla="*/ 183166 h 214979"/>
                <a:gd name="connsiteX13" fmla="*/ 143256 w 212979"/>
                <a:gd name="connsiteY13" fmla="*/ 173736 h 214979"/>
                <a:gd name="connsiteX14" fmla="*/ 179546 w 212979"/>
                <a:gd name="connsiteY14" fmla="*/ 108585 h 214979"/>
                <a:gd name="connsiteX15" fmla="*/ 157829 w 212979"/>
                <a:gd name="connsiteY15" fmla="*/ 54769 h 214979"/>
                <a:gd name="connsiteX16" fmla="*/ 106585 w 212979"/>
                <a:gd name="connsiteY16" fmla="*/ 32575 h 214979"/>
                <a:gd name="connsiteX17" fmla="*/ 55245 w 212979"/>
                <a:gd name="connsiteY17" fmla="*/ 54769 h 21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979" h="214979">
                  <a:moveTo>
                    <a:pt x="184785" y="34290"/>
                  </a:moveTo>
                  <a:cubicBezTo>
                    <a:pt x="203549" y="55054"/>
                    <a:pt x="212979" y="79724"/>
                    <a:pt x="212979" y="108109"/>
                  </a:cubicBezTo>
                  <a:cubicBezTo>
                    <a:pt x="212979" y="136493"/>
                    <a:pt x="202978" y="161639"/>
                    <a:pt x="183166" y="182975"/>
                  </a:cubicBezTo>
                  <a:cubicBezTo>
                    <a:pt x="163259" y="204406"/>
                    <a:pt x="137636" y="214979"/>
                    <a:pt x="106585" y="214979"/>
                  </a:cubicBezTo>
                  <a:cubicBezTo>
                    <a:pt x="75438" y="214979"/>
                    <a:pt x="49625" y="204311"/>
                    <a:pt x="29623" y="182975"/>
                  </a:cubicBezTo>
                  <a:cubicBezTo>
                    <a:pt x="9906" y="161639"/>
                    <a:pt x="0" y="136589"/>
                    <a:pt x="0" y="108109"/>
                  </a:cubicBezTo>
                  <a:cubicBezTo>
                    <a:pt x="0" y="79629"/>
                    <a:pt x="9430" y="55245"/>
                    <a:pt x="28194" y="34481"/>
                  </a:cubicBezTo>
                  <a:cubicBezTo>
                    <a:pt x="48863" y="11525"/>
                    <a:pt x="75152" y="0"/>
                    <a:pt x="106585" y="0"/>
                  </a:cubicBezTo>
                  <a:cubicBezTo>
                    <a:pt x="138017" y="0"/>
                    <a:pt x="164116" y="11430"/>
                    <a:pt x="184785" y="34290"/>
                  </a:cubicBezTo>
                  <a:moveTo>
                    <a:pt x="55150" y="54769"/>
                  </a:moveTo>
                  <a:cubicBezTo>
                    <a:pt x="40767" y="69628"/>
                    <a:pt x="33623" y="87535"/>
                    <a:pt x="33623" y="108585"/>
                  </a:cubicBezTo>
                  <a:cubicBezTo>
                    <a:pt x="33623" y="134874"/>
                    <a:pt x="46863" y="160401"/>
                    <a:pt x="69913" y="173736"/>
                  </a:cubicBezTo>
                  <a:cubicBezTo>
                    <a:pt x="80963" y="180023"/>
                    <a:pt x="93154" y="183166"/>
                    <a:pt x="106585" y="183166"/>
                  </a:cubicBezTo>
                  <a:cubicBezTo>
                    <a:pt x="120015" y="183166"/>
                    <a:pt x="132112" y="180023"/>
                    <a:pt x="143256" y="173736"/>
                  </a:cubicBezTo>
                  <a:cubicBezTo>
                    <a:pt x="166306" y="160401"/>
                    <a:pt x="179546" y="134874"/>
                    <a:pt x="179546" y="108585"/>
                  </a:cubicBezTo>
                  <a:cubicBezTo>
                    <a:pt x="179546" y="87440"/>
                    <a:pt x="172307" y="69628"/>
                    <a:pt x="157829" y="54769"/>
                  </a:cubicBezTo>
                  <a:cubicBezTo>
                    <a:pt x="143446" y="39910"/>
                    <a:pt x="126397" y="32575"/>
                    <a:pt x="106585" y="32575"/>
                  </a:cubicBezTo>
                  <a:cubicBezTo>
                    <a:pt x="86773" y="32575"/>
                    <a:pt x="69628" y="39910"/>
                    <a:pt x="55245" y="54769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9" name="Freeform: Shape 37">
              <a:extLst>
                <a:ext uri="{FF2B5EF4-FFF2-40B4-BE49-F238E27FC236}">
                  <a16:creationId xmlns:a16="http://schemas.microsoft.com/office/drawing/2014/main" id="{C3AEECE2-AAA8-D4D1-F20C-63A8B16FCBE9}"/>
                </a:ext>
              </a:extLst>
            </p:cNvPr>
            <p:cNvSpPr/>
            <p:nvPr/>
          </p:nvSpPr>
          <p:spPr>
            <a:xfrm>
              <a:off x="-1826645" y="4180820"/>
              <a:ext cx="179927" cy="215264"/>
            </a:xfrm>
            <a:custGeom>
              <a:avLst/>
              <a:gdLst>
                <a:gd name="connsiteX0" fmla="*/ 179642 w 179927"/>
                <a:gd name="connsiteY0" fmla="*/ 190691 h 215264"/>
                <a:gd name="connsiteX1" fmla="*/ 179642 w 179927"/>
                <a:gd name="connsiteY1" fmla="*/ 198215 h 215264"/>
                <a:gd name="connsiteX2" fmla="*/ 163259 w 179927"/>
                <a:gd name="connsiteY2" fmla="*/ 215265 h 215264"/>
                <a:gd name="connsiteX3" fmla="*/ 146876 w 179927"/>
                <a:gd name="connsiteY3" fmla="*/ 198215 h 215264"/>
                <a:gd name="connsiteX4" fmla="*/ 146876 w 179927"/>
                <a:gd name="connsiteY4" fmla="*/ 190691 h 215264"/>
                <a:gd name="connsiteX5" fmla="*/ 146780 w 179927"/>
                <a:gd name="connsiteY5" fmla="*/ 112109 h 215264"/>
                <a:gd name="connsiteX6" fmla="*/ 144018 w 179927"/>
                <a:gd name="connsiteY6" fmla="*/ 67532 h 215264"/>
                <a:gd name="connsiteX7" fmla="*/ 128397 w 179927"/>
                <a:gd name="connsiteY7" fmla="*/ 40291 h 215264"/>
                <a:gd name="connsiteX8" fmla="*/ 98870 w 179927"/>
                <a:gd name="connsiteY8" fmla="*/ 31147 h 215264"/>
                <a:gd name="connsiteX9" fmla="*/ 81534 w 179927"/>
                <a:gd name="connsiteY9" fmla="*/ 31147 h 215264"/>
                <a:gd name="connsiteX10" fmla="*/ 51340 w 179927"/>
                <a:gd name="connsiteY10" fmla="*/ 40291 h 215264"/>
                <a:gd name="connsiteX11" fmla="*/ 35719 w 179927"/>
                <a:gd name="connsiteY11" fmla="*/ 67532 h 215264"/>
                <a:gd name="connsiteX12" fmla="*/ 32957 w 179927"/>
                <a:gd name="connsiteY12" fmla="*/ 112109 h 215264"/>
                <a:gd name="connsiteX13" fmla="*/ 32957 w 179927"/>
                <a:gd name="connsiteY13" fmla="*/ 198215 h 215264"/>
                <a:gd name="connsiteX14" fmla="*/ 16383 w 179927"/>
                <a:gd name="connsiteY14" fmla="*/ 215265 h 215264"/>
                <a:gd name="connsiteX15" fmla="*/ 0 w 179927"/>
                <a:gd name="connsiteY15" fmla="*/ 198215 h 215264"/>
                <a:gd name="connsiteX16" fmla="*/ 0 w 179927"/>
                <a:gd name="connsiteY16" fmla="*/ 104680 h 215264"/>
                <a:gd name="connsiteX17" fmla="*/ 8477 w 179927"/>
                <a:gd name="connsiteY17" fmla="*/ 43910 h 215264"/>
                <a:gd name="connsiteX18" fmla="*/ 35338 w 179927"/>
                <a:gd name="connsiteY18" fmla="*/ 11906 h 215264"/>
                <a:gd name="connsiteX19" fmla="*/ 81629 w 179927"/>
                <a:gd name="connsiteY19" fmla="*/ 0 h 215264"/>
                <a:gd name="connsiteX20" fmla="*/ 98393 w 179927"/>
                <a:gd name="connsiteY20" fmla="*/ 0 h 215264"/>
                <a:gd name="connsiteX21" fmla="*/ 144685 w 179927"/>
                <a:gd name="connsiteY21" fmla="*/ 11906 h 215264"/>
                <a:gd name="connsiteX22" fmla="*/ 171450 w 179927"/>
                <a:gd name="connsiteY22" fmla="*/ 43910 h 215264"/>
                <a:gd name="connsiteX23" fmla="*/ 179927 w 179927"/>
                <a:gd name="connsiteY23" fmla="*/ 104680 h 215264"/>
                <a:gd name="connsiteX24" fmla="*/ 179927 w 179927"/>
                <a:gd name="connsiteY24" fmla="*/ 190691 h 21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27" h="215264">
                  <a:moveTo>
                    <a:pt x="179642" y="190691"/>
                  </a:moveTo>
                  <a:lnTo>
                    <a:pt x="179642" y="198215"/>
                  </a:lnTo>
                  <a:cubicBezTo>
                    <a:pt x="179642" y="207454"/>
                    <a:pt x="172403" y="215265"/>
                    <a:pt x="163259" y="215265"/>
                  </a:cubicBezTo>
                  <a:cubicBezTo>
                    <a:pt x="154115" y="215265"/>
                    <a:pt x="146876" y="207454"/>
                    <a:pt x="146876" y="198215"/>
                  </a:cubicBezTo>
                  <a:lnTo>
                    <a:pt x="146876" y="190691"/>
                  </a:lnTo>
                  <a:cubicBezTo>
                    <a:pt x="146876" y="190691"/>
                    <a:pt x="146780" y="112109"/>
                    <a:pt x="146780" y="112109"/>
                  </a:cubicBezTo>
                  <a:cubicBezTo>
                    <a:pt x="146780" y="89345"/>
                    <a:pt x="145828" y="74581"/>
                    <a:pt x="144018" y="67532"/>
                  </a:cubicBezTo>
                  <a:cubicBezTo>
                    <a:pt x="141161" y="55150"/>
                    <a:pt x="135827" y="46196"/>
                    <a:pt x="128397" y="40291"/>
                  </a:cubicBezTo>
                  <a:cubicBezTo>
                    <a:pt x="121063" y="34385"/>
                    <a:pt x="111252" y="31242"/>
                    <a:pt x="98870" y="31147"/>
                  </a:cubicBezTo>
                  <a:lnTo>
                    <a:pt x="81534" y="31147"/>
                  </a:lnTo>
                  <a:cubicBezTo>
                    <a:pt x="68771" y="31147"/>
                    <a:pt x="58769" y="34290"/>
                    <a:pt x="51340" y="40291"/>
                  </a:cubicBezTo>
                  <a:cubicBezTo>
                    <a:pt x="43910" y="46101"/>
                    <a:pt x="38576" y="55054"/>
                    <a:pt x="35719" y="67532"/>
                  </a:cubicBezTo>
                  <a:cubicBezTo>
                    <a:pt x="33909" y="74581"/>
                    <a:pt x="32957" y="89345"/>
                    <a:pt x="32957" y="112109"/>
                  </a:cubicBezTo>
                  <a:lnTo>
                    <a:pt x="32957" y="198215"/>
                  </a:lnTo>
                  <a:cubicBezTo>
                    <a:pt x="32957" y="207454"/>
                    <a:pt x="25718" y="215265"/>
                    <a:pt x="16383" y="215265"/>
                  </a:cubicBezTo>
                  <a:cubicBezTo>
                    <a:pt x="7049" y="215265"/>
                    <a:pt x="0" y="207454"/>
                    <a:pt x="0" y="198215"/>
                  </a:cubicBezTo>
                  <a:lnTo>
                    <a:pt x="0" y="104680"/>
                  </a:lnTo>
                  <a:cubicBezTo>
                    <a:pt x="0" y="77724"/>
                    <a:pt x="2667" y="57341"/>
                    <a:pt x="8477" y="43910"/>
                  </a:cubicBezTo>
                  <a:cubicBezTo>
                    <a:pt x="14192" y="30480"/>
                    <a:pt x="23146" y="19812"/>
                    <a:pt x="35338" y="11906"/>
                  </a:cubicBezTo>
                  <a:cubicBezTo>
                    <a:pt x="47530" y="3810"/>
                    <a:pt x="66485" y="0"/>
                    <a:pt x="81629" y="0"/>
                  </a:cubicBezTo>
                  <a:lnTo>
                    <a:pt x="98393" y="0"/>
                  </a:lnTo>
                  <a:cubicBezTo>
                    <a:pt x="114014" y="95"/>
                    <a:pt x="132588" y="3905"/>
                    <a:pt x="144685" y="11906"/>
                  </a:cubicBezTo>
                  <a:cubicBezTo>
                    <a:pt x="156782" y="19812"/>
                    <a:pt x="165735" y="30480"/>
                    <a:pt x="171450" y="43910"/>
                  </a:cubicBezTo>
                  <a:cubicBezTo>
                    <a:pt x="177165" y="57341"/>
                    <a:pt x="179927" y="77724"/>
                    <a:pt x="179927" y="104680"/>
                  </a:cubicBezTo>
                  <a:lnTo>
                    <a:pt x="179927" y="190691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0" name="Freeform: Shape 38">
              <a:extLst>
                <a:ext uri="{FF2B5EF4-FFF2-40B4-BE49-F238E27FC236}">
                  <a16:creationId xmlns:a16="http://schemas.microsoft.com/office/drawing/2014/main" id="{AC7529D2-45BE-014B-BA1D-0B7D94DF3377}"/>
                </a:ext>
              </a:extLst>
            </p:cNvPr>
            <p:cNvSpPr/>
            <p:nvPr/>
          </p:nvSpPr>
          <p:spPr>
            <a:xfrm>
              <a:off x="-2068104" y="4180916"/>
              <a:ext cx="210978" cy="214979"/>
            </a:xfrm>
            <a:custGeom>
              <a:avLst/>
              <a:gdLst>
                <a:gd name="connsiteX0" fmla="*/ 189833 w 210978"/>
                <a:gd name="connsiteY0" fmla="*/ 130873 h 214979"/>
                <a:gd name="connsiteX1" fmla="*/ 205835 w 210978"/>
                <a:gd name="connsiteY1" fmla="*/ 146780 h 214979"/>
                <a:gd name="connsiteX2" fmla="*/ 202787 w 210978"/>
                <a:gd name="connsiteY2" fmla="*/ 156210 h 214979"/>
                <a:gd name="connsiteX3" fmla="*/ 146780 w 210978"/>
                <a:gd name="connsiteY3" fmla="*/ 208217 h 214979"/>
                <a:gd name="connsiteX4" fmla="*/ 106394 w 210978"/>
                <a:gd name="connsiteY4" fmla="*/ 214979 h 214979"/>
                <a:gd name="connsiteX5" fmla="*/ 28099 w 210978"/>
                <a:gd name="connsiteY5" fmla="*/ 182118 h 214979"/>
                <a:gd name="connsiteX6" fmla="*/ 0 w 210978"/>
                <a:gd name="connsiteY6" fmla="*/ 108013 h 214979"/>
                <a:gd name="connsiteX7" fmla="*/ 23813 w 210978"/>
                <a:gd name="connsiteY7" fmla="*/ 38767 h 214979"/>
                <a:gd name="connsiteX8" fmla="*/ 104965 w 210978"/>
                <a:gd name="connsiteY8" fmla="*/ 0 h 214979"/>
                <a:gd name="connsiteX9" fmla="*/ 188404 w 210978"/>
                <a:gd name="connsiteY9" fmla="*/ 39719 h 214979"/>
                <a:gd name="connsiteX10" fmla="*/ 210979 w 210978"/>
                <a:gd name="connsiteY10" fmla="*/ 109442 h 214979"/>
                <a:gd name="connsiteX11" fmla="*/ 207073 w 210978"/>
                <a:gd name="connsiteY11" fmla="*/ 113348 h 214979"/>
                <a:gd name="connsiteX12" fmla="*/ 33909 w 210978"/>
                <a:gd name="connsiteY12" fmla="*/ 113348 h 214979"/>
                <a:gd name="connsiteX13" fmla="*/ 54578 w 210978"/>
                <a:gd name="connsiteY13" fmla="*/ 163354 h 214979"/>
                <a:gd name="connsiteX14" fmla="*/ 104108 w 210978"/>
                <a:gd name="connsiteY14" fmla="*/ 184118 h 214979"/>
                <a:gd name="connsiteX15" fmla="*/ 131921 w 210978"/>
                <a:gd name="connsiteY15" fmla="*/ 179070 h 214979"/>
                <a:gd name="connsiteX16" fmla="*/ 175831 w 210978"/>
                <a:gd name="connsiteY16" fmla="*/ 138589 h 214979"/>
                <a:gd name="connsiteX17" fmla="*/ 189738 w 210978"/>
                <a:gd name="connsiteY17" fmla="*/ 130873 h 214979"/>
                <a:gd name="connsiteX18" fmla="*/ 161258 w 210978"/>
                <a:gd name="connsiteY18" fmla="*/ 57531 h 214979"/>
                <a:gd name="connsiteX19" fmla="*/ 137065 w 210978"/>
                <a:gd name="connsiteY19" fmla="*/ 39052 h 214979"/>
                <a:gd name="connsiteX20" fmla="*/ 105156 w 210978"/>
                <a:gd name="connsiteY20" fmla="*/ 32004 h 214979"/>
                <a:gd name="connsiteX21" fmla="*/ 57912 w 210978"/>
                <a:gd name="connsiteY21" fmla="*/ 49721 h 214979"/>
                <a:gd name="connsiteX22" fmla="*/ 37529 w 210978"/>
                <a:gd name="connsiteY22" fmla="*/ 83725 h 214979"/>
                <a:gd name="connsiteX23" fmla="*/ 173926 w 210978"/>
                <a:gd name="connsiteY23" fmla="*/ 83725 h 214979"/>
                <a:gd name="connsiteX24" fmla="*/ 161068 w 210978"/>
                <a:gd name="connsiteY24" fmla="*/ 57626 h 21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978" h="214979">
                  <a:moveTo>
                    <a:pt x="189833" y="130873"/>
                  </a:moveTo>
                  <a:cubicBezTo>
                    <a:pt x="198691" y="130873"/>
                    <a:pt x="205835" y="138017"/>
                    <a:pt x="205835" y="146780"/>
                  </a:cubicBezTo>
                  <a:cubicBezTo>
                    <a:pt x="205835" y="150304"/>
                    <a:pt x="204692" y="153543"/>
                    <a:pt x="202787" y="156210"/>
                  </a:cubicBezTo>
                  <a:cubicBezTo>
                    <a:pt x="190024" y="180213"/>
                    <a:pt x="172402" y="198215"/>
                    <a:pt x="146780" y="208217"/>
                  </a:cubicBezTo>
                  <a:cubicBezTo>
                    <a:pt x="134779" y="212788"/>
                    <a:pt x="121348" y="214979"/>
                    <a:pt x="106394" y="214979"/>
                  </a:cubicBezTo>
                  <a:cubicBezTo>
                    <a:pt x="73342" y="214979"/>
                    <a:pt x="47054" y="204121"/>
                    <a:pt x="28099" y="182118"/>
                  </a:cubicBezTo>
                  <a:cubicBezTo>
                    <a:pt x="9430" y="160306"/>
                    <a:pt x="0" y="135541"/>
                    <a:pt x="0" y="108013"/>
                  </a:cubicBezTo>
                  <a:cubicBezTo>
                    <a:pt x="0" y="82106"/>
                    <a:pt x="8001" y="59055"/>
                    <a:pt x="23813" y="38767"/>
                  </a:cubicBezTo>
                  <a:cubicBezTo>
                    <a:pt x="44005" y="12954"/>
                    <a:pt x="71247" y="0"/>
                    <a:pt x="104965" y="0"/>
                  </a:cubicBezTo>
                  <a:cubicBezTo>
                    <a:pt x="138684" y="0"/>
                    <a:pt x="167640" y="13240"/>
                    <a:pt x="188404" y="39719"/>
                  </a:cubicBezTo>
                  <a:cubicBezTo>
                    <a:pt x="203263" y="58483"/>
                    <a:pt x="210693" y="81820"/>
                    <a:pt x="210979" y="109442"/>
                  </a:cubicBezTo>
                  <a:cubicBezTo>
                    <a:pt x="210979" y="111538"/>
                    <a:pt x="209169" y="113348"/>
                    <a:pt x="207073" y="113348"/>
                  </a:cubicBezTo>
                  <a:lnTo>
                    <a:pt x="33909" y="113348"/>
                  </a:lnTo>
                  <a:cubicBezTo>
                    <a:pt x="35052" y="133636"/>
                    <a:pt x="42005" y="150209"/>
                    <a:pt x="54578" y="163354"/>
                  </a:cubicBezTo>
                  <a:cubicBezTo>
                    <a:pt x="67913" y="177165"/>
                    <a:pt x="84391" y="184118"/>
                    <a:pt x="104108" y="184118"/>
                  </a:cubicBezTo>
                  <a:cubicBezTo>
                    <a:pt x="113633" y="184118"/>
                    <a:pt x="122967" y="182404"/>
                    <a:pt x="131921" y="179070"/>
                  </a:cubicBezTo>
                  <a:cubicBezTo>
                    <a:pt x="154019" y="170974"/>
                    <a:pt x="163925" y="158401"/>
                    <a:pt x="175831" y="138589"/>
                  </a:cubicBezTo>
                  <a:cubicBezTo>
                    <a:pt x="178784" y="134112"/>
                    <a:pt x="183832" y="130873"/>
                    <a:pt x="189738" y="130873"/>
                  </a:cubicBezTo>
                  <a:moveTo>
                    <a:pt x="161258" y="57531"/>
                  </a:moveTo>
                  <a:cubicBezTo>
                    <a:pt x="155257" y="50006"/>
                    <a:pt x="147256" y="43815"/>
                    <a:pt x="137065" y="39052"/>
                  </a:cubicBezTo>
                  <a:cubicBezTo>
                    <a:pt x="126968" y="34385"/>
                    <a:pt x="116300" y="32004"/>
                    <a:pt x="105156" y="32004"/>
                  </a:cubicBezTo>
                  <a:cubicBezTo>
                    <a:pt x="86773" y="32004"/>
                    <a:pt x="71056" y="37909"/>
                    <a:pt x="57912" y="49721"/>
                  </a:cubicBezTo>
                  <a:cubicBezTo>
                    <a:pt x="49435" y="57340"/>
                    <a:pt x="42577" y="68580"/>
                    <a:pt x="37529" y="83725"/>
                  </a:cubicBezTo>
                  <a:lnTo>
                    <a:pt x="173926" y="83725"/>
                  </a:lnTo>
                  <a:cubicBezTo>
                    <a:pt x="170688" y="72866"/>
                    <a:pt x="166402" y="64198"/>
                    <a:pt x="161068" y="57626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1" name="Freeform: Shape 39">
              <a:extLst>
                <a:ext uri="{FF2B5EF4-FFF2-40B4-BE49-F238E27FC236}">
                  <a16:creationId xmlns:a16="http://schemas.microsoft.com/office/drawing/2014/main" id="{004BFE6F-16B0-B69A-35EE-488FC2088AD5}"/>
                </a:ext>
              </a:extLst>
            </p:cNvPr>
            <p:cNvSpPr/>
            <p:nvPr/>
          </p:nvSpPr>
          <p:spPr>
            <a:xfrm>
              <a:off x="-1605760" y="4007275"/>
              <a:ext cx="725900" cy="428529"/>
            </a:xfrm>
            <a:custGeom>
              <a:avLst/>
              <a:gdLst>
                <a:gd name="connsiteX0" fmla="*/ 0 w 725900"/>
                <a:gd name="connsiteY0" fmla="*/ 53435 h 428529"/>
                <a:gd name="connsiteX1" fmla="*/ 53435 w 725900"/>
                <a:gd name="connsiteY1" fmla="*/ 0 h 428529"/>
                <a:gd name="connsiteX2" fmla="*/ 672465 w 725900"/>
                <a:gd name="connsiteY2" fmla="*/ 0 h 428529"/>
                <a:gd name="connsiteX3" fmla="*/ 725900 w 725900"/>
                <a:gd name="connsiteY3" fmla="*/ 53435 h 428529"/>
                <a:gd name="connsiteX4" fmla="*/ 725900 w 725900"/>
                <a:gd name="connsiteY4" fmla="*/ 375095 h 428529"/>
                <a:gd name="connsiteX5" fmla="*/ 672465 w 725900"/>
                <a:gd name="connsiteY5" fmla="*/ 428530 h 428529"/>
                <a:gd name="connsiteX6" fmla="*/ 124682 w 725900"/>
                <a:gd name="connsiteY6" fmla="*/ 428530 h 428529"/>
                <a:gd name="connsiteX7" fmla="*/ 0 w 725900"/>
                <a:gd name="connsiteY7" fmla="*/ 303848 h 428529"/>
                <a:gd name="connsiteX8" fmla="*/ 0 w 725900"/>
                <a:gd name="connsiteY8" fmla="*/ 53435 h 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5900" h="428529">
                  <a:moveTo>
                    <a:pt x="0" y="53435"/>
                  </a:moveTo>
                  <a:cubicBezTo>
                    <a:pt x="0" y="23908"/>
                    <a:pt x="23908" y="0"/>
                    <a:pt x="53435" y="0"/>
                  </a:cubicBezTo>
                  <a:lnTo>
                    <a:pt x="672465" y="0"/>
                  </a:lnTo>
                  <a:cubicBezTo>
                    <a:pt x="701993" y="0"/>
                    <a:pt x="725900" y="23908"/>
                    <a:pt x="725900" y="53435"/>
                  </a:cubicBezTo>
                  <a:lnTo>
                    <a:pt x="725900" y="375095"/>
                  </a:lnTo>
                  <a:cubicBezTo>
                    <a:pt x="725900" y="404622"/>
                    <a:pt x="701993" y="428530"/>
                    <a:pt x="672465" y="428530"/>
                  </a:cubicBezTo>
                  <a:lnTo>
                    <a:pt x="124682" y="428530"/>
                  </a:lnTo>
                  <a:cubicBezTo>
                    <a:pt x="55817" y="428530"/>
                    <a:pt x="0" y="372713"/>
                    <a:pt x="0" y="303848"/>
                  </a:cubicBezTo>
                  <a:lnTo>
                    <a:pt x="0" y="53435"/>
                  </a:lnTo>
                  <a:close/>
                </a:path>
              </a:pathLst>
            </a:custGeom>
            <a:solidFill>
              <a:srgbClr val="BCD7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2" name="Freeform: Shape 40">
              <a:extLst>
                <a:ext uri="{FF2B5EF4-FFF2-40B4-BE49-F238E27FC236}">
                  <a16:creationId xmlns:a16="http://schemas.microsoft.com/office/drawing/2014/main" id="{C7B65F7D-0452-862D-2D4A-E94FD6CEE405}"/>
                </a:ext>
              </a:extLst>
            </p:cNvPr>
            <p:cNvSpPr/>
            <p:nvPr/>
          </p:nvSpPr>
          <p:spPr>
            <a:xfrm>
              <a:off x="-1331440" y="4181011"/>
              <a:ext cx="212978" cy="215074"/>
            </a:xfrm>
            <a:custGeom>
              <a:avLst/>
              <a:gdLst>
                <a:gd name="connsiteX0" fmla="*/ 184785 w 212978"/>
                <a:gd name="connsiteY0" fmla="*/ 34290 h 215074"/>
                <a:gd name="connsiteX1" fmla="*/ 212979 w 212978"/>
                <a:gd name="connsiteY1" fmla="*/ 108109 h 215074"/>
                <a:gd name="connsiteX2" fmla="*/ 183166 w 212978"/>
                <a:gd name="connsiteY2" fmla="*/ 183070 h 215074"/>
                <a:gd name="connsiteX3" fmla="*/ 106585 w 212978"/>
                <a:gd name="connsiteY3" fmla="*/ 215074 h 215074"/>
                <a:gd name="connsiteX4" fmla="*/ 29623 w 212978"/>
                <a:gd name="connsiteY4" fmla="*/ 183070 h 215074"/>
                <a:gd name="connsiteX5" fmla="*/ 0 w 212978"/>
                <a:gd name="connsiteY5" fmla="*/ 108109 h 215074"/>
                <a:gd name="connsiteX6" fmla="*/ 28194 w 212978"/>
                <a:gd name="connsiteY6" fmla="*/ 34480 h 215074"/>
                <a:gd name="connsiteX7" fmla="*/ 106585 w 212978"/>
                <a:gd name="connsiteY7" fmla="*/ 0 h 215074"/>
                <a:gd name="connsiteX8" fmla="*/ 184880 w 212978"/>
                <a:gd name="connsiteY8" fmla="*/ 34290 h 215074"/>
                <a:gd name="connsiteX9" fmla="*/ 55245 w 212978"/>
                <a:gd name="connsiteY9" fmla="*/ 54769 h 215074"/>
                <a:gd name="connsiteX10" fmla="*/ 33718 w 212978"/>
                <a:gd name="connsiteY10" fmla="*/ 108585 h 215074"/>
                <a:gd name="connsiteX11" fmla="*/ 70009 w 212978"/>
                <a:gd name="connsiteY11" fmla="*/ 173736 h 215074"/>
                <a:gd name="connsiteX12" fmla="*/ 106680 w 212978"/>
                <a:gd name="connsiteY12" fmla="*/ 183166 h 215074"/>
                <a:gd name="connsiteX13" fmla="*/ 143351 w 212978"/>
                <a:gd name="connsiteY13" fmla="*/ 173736 h 215074"/>
                <a:gd name="connsiteX14" fmla="*/ 179641 w 212978"/>
                <a:gd name="connsiteY14" fmla="*/ 108585 h 215074"/>
                <a:gd name="connsiteX15" fmla="*/ 157924 w 212978"/>
                <a:gd name="connsiteY15" fmla="*/ 54769 h 215074"/>
                <a:gd name="connsiteX16" fmla="*/ 106680 w 212978"/>
                <a:gd name="connsiteY16" fmla="*/ 32575 h 215074"/>
                <a:gd name="connsiteX17" fmla="*/ 55340 w 212978"/>
                <a:gd name="connsiteY17" fmla="*/ 54769 h 2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978" h="215074">
                  <a:moveTo>
                    <a:pt x="184785" y="34290"/>
                  </a:moveTo>
                  <a:cubicBezTo>
                    <a:pt x="203549" y="55054"/>
                    <a:pt x="212979" y="79724"/>
                    <a:pt x="212979" y="108109"/>
                  </a:cubicBezTo>
                  <a:cubicBezTo>
                    <a:pt x="212979" y="136493"/>
                    <a:pt x="202978" y="161639"/>
                    <a:pt x="183166" y="183070"/>
                  </a:cubicBezTo>
                  <a:cubicBezTo>
                    <a:pt x="163258" y="204502"/>
                    <a:pt x="137636" y="215074"/>
                    <a:pt x="106585" y="215074"/>
                  </a:cubicBezTo>
                  <a:cubicBezTo>
                    <a:pt x="75533" y="215074"/>
                    <a:pt x="49625" y="204406"/>
                    <a:pt x="29623" y="183070"/>
                  </a:cubicBezTo>
                  <a:cubicBezTo>
                    <a:pt x="9906" y="161734"/>
                    <a:pt x="0" y="136684"/>
                    <a:pt x="0" y="108109"/>
                  </a:cubicBezTo>
                  <a:cubicBezTo>
                    <a:pt x="0" y="79534"/>
                    <a:pt x="9430" y="55245"/>
                    <a:pt x="28194" y="34480"/>
                  </a:cubicBezTo>
                  <a:cubicBezTo>
                    <a:pt x="48863" y="11525"/>
                    <a:pt x="75152" y="0"/>
                    <a:pt x="106585" y="0"/>
                  </a:cubicBezTo>
                  <a:cubicBezTo>
                    <a:pt x="138017" y="0"/>
                    <a:pt x="164116" y="11430"/>
                    <a:pt x="184880" y="34290"/>
                  </a:cubicBezTo>
                  <a:moveTo>
                    <a:pt x="55245" y="54769"/>
                  </a:moveTo>
                  <a:cubicBezTo>
                    <a:pt x="40862" y="69628"/>
                    <a:pt x="33718" y="87535"/>
                    <a:pt x="33718" y="108585"/>
                  </a:cubicBezTo>
                  <a:cubicBezTo>
                    <a:pt x="33718" y="134874"/>
                    <a:pt x="46958" y="160401"/>
                    <a:pt x="70009" y="173736"/>
                  </a:cubicBezTo>
                  <a:cubicBezTo>
                    <a:pt x="81153" y="180022"/>
                    <a:pt x="93345" y="183166"/>
                    <a:pt x="106680" y="183166"/>
                  </a:cubicBezTo>
                  <a:cubicBezTo>
                    <a:pt x="120015" y="183166"/>
                    <a:pt x="132207" y="180022"/>
                    <a:pt x="143351" y="173736"/>
                  </a:cubicBezTo>
                  <a:cubicBezTo>
                    <a:pt x="166402" y="160401"/>
                    <a:pt x="179641" y="134874"/>
                    <a:pt x="179641" y="108585"/>
                  </a:cubicBezTo>
                  <a:cubicBezTo>
                    <a:pt x="179641" y="87535"/>
                    <a:pt x="172403" y="69628"/>
                    <a:pt x="157924" y="54769"/>
                  </a:cubicBezTo>
                  <a:cubicBezTo>
                    <a:pt x="143542" y="39910"/>
                    <a:pt x="126492" y="32575"/>
                    <a:pt x="106680" y="32575"/>
                  </a:cubicBezTo>
                  <a:cubicBezTo>
                    <a:pt x="86868" y="32575"/>
                    <a:pt x="69723" y="39910"/>
                    <a:pt x="55340" y="54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D7A702C5-E646-224B-AE1C-AAAFC107794A}"/>
                </a:ext>
              </a:extLst>
            </p:cNvPr>
            <p:cNvSpPr/>
            <p:nvPr/>
          </p:nvSpPr>
          <p:spPr>
            <a:xfrm>
              <a:off x="-1566327" y="4047280"/>
              <a:ext cx="207835" cy="349091"/>
            </a:xfrm>
            <a:custGeom>
              <a:avLst/>
              <a:gdLst>
                <a:gd name="connsiteX0" fmla="*/ 31813 w 207835"/>
                <a:gd name="connsiteY0" fmla="*/ 241173 h 349091"/>
                <a:gd name="connsiteX1" fmla="*/ 103918 w 207835"/>
                <a:gd name="connsiteY1" fmla="*/ 317087 h 349091"/>
                <a:gd name="connsiteX2" fmla="*/ 176022 w 207835"/>
                <a:gd name="connsiteY2" fmla="*/ 241173 h 349091"/>
                <a:gd name="connsiteX3" fmla="*/ 103918 w 207835"/>
                <a:gd name="connsiteY3" fmla="*/ 165259 h 349091"/>
                <a:gd name="connsiteX4" fmla="*/ 31813 w 207835"/>
                <a:gd name="connsiteY4" fmla="*/ 241173 h 349091"/>
                <a:gd name="connsiteX5" fmla="*/ 95 w 207835"/>
                <a:gd name="connsiteY5" fmla="*/ 235934 h 349091"/>
                <a:gd name="connsiteX6" fmla="*/ 0 w 207835"/>
                <a:gd name="connsiteY6" fmla="*/ 233934 h 349091"/>
                <a:gd name="connsiteX7" fmla="*/ 0 w 207835"/>
                <a:gd name="connsiteY7" fmla="*/ 17050 h 349091"/>
                <a:gd name="connsiteX8" fmla="*/ 16002 w 207835"/>
                <a:gd name="connsiteY8" fmla="*/ 0 h 349091"/>
                <a:gd name="connsiteX9" fmla="*/ 32004 w 207835"/>
                <a:gd name="connsiteY9" fmla="*/ 17050 h 349091"/>
                <a:gd name="connsiteX10" fmla="*/ 32004 w 207835"/>
                <a:gd name="connsiteY10" fmla="*/ 163354 h 349091"/>
                <a:gd name="connsiteX11" fmla="*/ 103918 w 207835"/>
                <a:gd name="connsiteY11" fmla="*/ 133445 h 349091"/>
                <a:gd name="connsiteX12" fmla="*/ 207836 w 207835"/>
                <a:gd name="connsiteY12" fmla="*/ 241268 h 349091"/>
                <a:gd name="connsiteX13" fmla="*/ 103918 w 207835"/>
                <a:gd name="connsiteY13" fmla="*/ 349091 h 349091"/>
                <a:gd name="connsiteX14" fmla="*/ 0 w 207835"/>
                <a:gd name="connsiteY14" fmla="*/ 241268 h 349091"/>
                <a:gd name="connsiteX15" fmla="*/ 95 w 207835"/>
                <a:gd name="connsiteY15" fmla="*/ 236029 h 34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835" h="349091">
                  <a:moveTo>
                    <a:pt x="31813" y="241173"/>
                  </a:moveTo>
                  <a:cubicBezTo>
                    <a:pt x="31813" y="284131"/>
                    <a:pt x="65056" y="317087"/>
                    <a:pt x="103918" y="317087"/>
                  </a:cubicBezTo>
                  <a:cubicBezTo>
                    <a:pt x="142780" y="317087"/>
                    <a:pt x="176022" y="284131"/>
                    <a:pt x="176022" y="241173"/>
                  </a:cubicBezTo>
                  <a:cubicBezTo>
                    <a:pt x="176022" y="198215"/>
                    <a:pt x="142780" y="165259"/>
                    <a:pt x="103918" y="165259"/>
                  </a:cubicBezTo>
                  <a:cubicBezTo>
                    <a:pt x="65056" y="165259"/>
                    <a:pt x="31813" y="198311"/>
                    <a:pt x="31813" y="241173"/>
                  </a:cubicBezTo>
                  <a:moveTo>
                    <a:pt x="95" y="235934"/>
                  </a:moveTo>
                  <a:cubicBezTo>
                    <a:pt x="95" y="235267"/>
                    <a:pt x="0" y="234601"/>
                    <a:pt x="0" y="233934"/>
                  </a:cubicBezTo>
                  <a:lnTo>
                    <a:pt x="0" y="17050"/>
                  </a:lnTo>
                  <a:cubicBezTo>
                    <a:pt x="0" y="8001"/>
                    <a:pt x="6858" y="0"/>
                    <a:pt x="16002" y="0"/>
                  </a:cubicBezTo>
                  <a:cubicBezTo>
                    <a:pt x="25146" y="0"/>
                    <a:pt x="32004" y="7906"/>
                    <a:pt x="32004" y="17050"/>
                  </a:cubicBezTo>
                  <a:lnTo>
                    <a:pt x="32004" y="163354"/>
                  </a:lnTo>
                  <a:cubicBezTo>
                    <a:pt x="50673" y="144875"/>
                    <a:pt x="76009" y="133445"/>
                    <a:pt x="103918" y="133445"/>
                  </a:cubicBezTo>
                  <a:cubicBezTo>
                    <a:pt x="161449" y="133445"/>
                    <a:pt x="207836" y="181832"/>
                    <a:pt x="207836" y="241268"/>
                  </a:cubicBezTo>
                  <a:cubicBezTo>
                    <a:pt x="207836" y="300704"/>
                    <a:pt x="161449" y="349091"/>
                    <a:pt x="103918" y="349091"/>
                  </a:cubicBezTo>
                  <a:cubicBezTo>
                    <a:pt x="46387" y="349091"/>
                    <a:pt x="0" y="300704"/>
                    <a:pt x="0" y="241268"/>
                  </a:cubicBezTo>
                  <a:cubicBezTo>
                    <a:pt x="0" y="239554"/>
                    <a:pt x="0" y="237744"/>
                    <a:pt x="95" y="2360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668956EA-D7A2-CEE5-2EFB-6DF8F2487051}"/>
                </a:ext>
              </a:extLst>
            </p:cNvPr>
            <p:cNvSpPr/>
            <p:nvPr/>
          </p:nvSpPr>
          <p:spPr>
            <a:xfrm>
              <a:off x="-1109317" y="4180535"/>
              <a:ext cx="198596" cy="215550"/>
            </a:xfrm>
            <a:custGeom>
              <a:avLst/>
              <a:gdLst>
                <a:gd name="connsiteX0" fmla="*/ 5334 w 198596"/>
                <a:gd name="connsiteY0" fmla="*/ 187452 h 215550"/>
                <a:gd name="connsiteX1" fmla="*/ 76200 w 198596"/>
                <a:gd name="connsiteY1" fmla="*/ 103061 h 215550"/>
                <a:gd name="connsiteX2" fmla="*/ 12383 w 198596"/>
                <a:gd name="connsiteY2" fmla="*/ 27242 h 215550"/>
                <a:gd name="connsiteX3" fmla="*/ 8001 w 198596"/>
                <a:gd name="connsiteY3" fmla="*/ 16478 h 215550"/>
                <a:gd name="connsiteX4" fmla="*/ 26480 w 198596"/>
                <a:gd name="connsiteY4" fmla="*/ 0 h 215550"/>
                <a:gd name="connsiteX5" fmla="*/ 42101 w 198596"/>
                <a:gd name="connsiteY5" fmla="*/ 7810 h 215550"/>
                <a:gd name="connsiteX6" fmla="*/ 98679 w 198596"/>
                <a:gd name="connsiteY6" fmla="*/ 76295 h 215550"/>
                <a:gd name="connsiteX7" fmla="*/ 155925 w 198596"/>
                <a:gd name="connsiteY7" fmla="*/ 6953 h 215550"/>
                <a:gd name="connsiteX8" fmla="*/ 170974 w 198596"/>
                <a:gd name="connsiteY8" fmla="*/ 0 h 215550"/>
                <a:gd name="connsiteX9" fmla="*/ 189357 w 198596"/>
                <a:gd name="connsiteY9" fmla="*/ 16478 h 215550"/>
                <a:gd name="connsiteX10" fmla="*/ 185738 w 198596"/>
                <a:gd name="connsiteY10" fmla="*/ 26289 h 215550"/>
                <a:gd name="connsiteX11" fmla="*/ 121349 w 198596"/>
                <a:gd name="connsiteY11" fmla="*/ 102965 h 215550"/>
                <a:gd name="connsiteX12" fmla="*/ 192881 w 198596"/>
                <a:gd name="connsiteY12" fmla="*/ 187071 h 215550"/>
                <a:gd name="connsiteX13" fmla="*/ 198596 w 198596"/>
                <a:gd name="connsiteY13" fmla="*/ 199073 h 215550"/>
                <a:gd name="connsiteX14" fmla="*/ 180213 w 198596"/>
                <a:gd name="connsiteY14" fmla="*/ 215551 h 215550"/>
                <a:gd name="connsiteX15" fmla="*/ 165450 w 198596"/>
                <a:gd name="connsiteY15" fmla="*/ 208979 h 215550"/>
                <a:gd name="connsiteX16" fmla="*/ 98774 w 198596"/>
                <a:gd name="connsiteY16" fmla="*/ 129731 h 215550"/>
                <a:gd name="connsiteX17" fmla="*/ 34385 w 198596"/>
                <a:gd name="connsiteY17" fmla="*/ 207454 h 215550"/>
                <a:gd name="connsiteX18" fmla="*/ 18479 w 198596"/>
                <a:gd name="connsiteY18" fmla="*/ 215551 h 215550"/>
                <a:gd name="connsiteX19" fmla="*/ 0 w 198596"/>
                <a:gd name="connsiteY19" fmla="*/ 199073 h 215550"/>
                <a:gd name="connsiteX20" fmla="*/ 5429 w 198596"/>
                <a:gd name="connsiteY20" fmla="*/ 187357 h 21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596" h="215550">
                  <a:moveTo>
                    <a:pt x="5334" y="187452"/>
                  </a:moveTo>
                  <a:lnTo>
                    <a:pt x="76200" y="103061"/>
                  </a:lnTo>
                  <a:lnTo>
                    <a:pt x="12383" y="27242"/>
                  </a:lnTo>
                  <a:cubicBezTo>
                    <a:pt x="9620" y="24384"/>
                    <a:pt x="8001" y="20574"/>
                    <a:pt x="8001" y="16478"/>
                  </a:cubicBezTo>
                  <a:cubicBezTo>
                    <a:pt x="8001" y="6858"/>
                    <a:pt x="16764" y="0"/>
                    <a:pt x="26480" y="0"/>
                  </a:cubicBezTo>
                  <a:cubicBezTo>
                    <a:pt x="32957" y="0"/>
                    <a:pt x="38767" y="2953"/>
                    <a:pt x="42101" y="7810"/>
                  </a:cubicBezTo>
                  <a:lnTo>
                    <a:pt x="98679" y="76295"/>
                  </a:lnTo>
                  <a:lnTo>
                    <a:pt x="155925" y="6953"/>
                  </a:lnTo>
                  <a:cubicBezTo>
                    <a:pt x="159353" y="2667"/>
                    <a:pt x="164878" y="0"/>
                    <a:pt x="170974" y="0"/>
                  </a:cubicBezTo>
                  <a:cubicBezTo>
                    <a:pt x="180594" y="0"/>
                    <a:pt x="189357" y="6858"/>
                    <a:pt x="189357" y="16478"/>
                  </a:cubicBezTo>
                  <a:cubicBezTo>
                    <a:pt x="189357" y="20193"/>
                    <a:pt x="188024" y="23622"/>
                    <a:pt x="185738" y="26289"/>
                  </a:cubicBezTo>
                  <a:lnTo>
                    <a:pt x="121349" y="102965"/>
                  </a:lnTo>
                  <a:lnTo>
                    <a:pt x="192881" y="187071"/>
                  </a:lnTo>
                  <a:cubicBezTo>
                    <a:pt x="196310" y="190024"/>
                    <a:pt x="198596" y="194215"/>
                    <a:pt x="198596" y="199073"/>
                  </a:cubicBezTo>
                  <a:cubicBezTo>
                    <a:pt x="198596" y="208693"/>
                    <a:pt x="189833" y="215551"/>
                    <a:pt x="180213" y="215551"/>
                  </a:cubicBezTo>
                  <a:cubicBezTo>
                    <a:pt x="174308" y="215551"/>
                    <a:pt x="168878" y="212979"/>
                    <a:pt x="165450" y="208979"/>
                  </a:cubicBezTo>
                  <a:lnTo>
                    <a:pt x="98774" y="129731"/>
                  </a:lnTo>
                  <a:lnTo>
                    <a:pt x="34385" y="207454"/>
                  </a:lnTo>
                  <a:cubicBezTo>
                    <a:pt x="31052" y="212408"/>
                    <a:pt x="25146" y="215551"/>
                    <a:pt x="18479" y="215551"/>
                  </a:cubicBezTo>
                  <a:cubicBezTo>
                    <a:pt x="8858" y="215551"/>
                    <a:pt x="0" y="208693"/>
                    <a:pt x="0" y="199073"/>
                  </a:cubicBezTo>
                  <a:cubicBezTo>
                    <a:pt x="0" y="194405"/>
                    <a:pt x="2191" y="190310"/>
                    <a:pt x="5429" y="187357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5F1594B-9F84-336A-5A85-7C6C3746B908}"/>
              </a:ext>
            </a:extLst>
          </p:cNvPr>
          <p:cNvSpPr txBox="1">
            <a:spLocks/>
          </p:cNvSpPr>
          <p:nvPr userDrawn="1"/>
        </p:nvSpPr>
        <p:spPr>
          <a:xfrm>
            <a:off x="2646926" y="6135613"/>
            <a:ext cx="6781800" cy="608621"/>
          </a:xfr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0" dirty="0">
                <a:solidFill>
                  <a:schemeClr val="bg1"/>
                </a:solidFill>
                <a:latin typeface="Proxima Nova" panose="02000506030000020004" pitchFamily="2" charset="0"/>
              </a:rPr>
              <a:t>There’s always a better way</a:t>
            </a:r>
            <a:endParaRPr lang="en-ZA" sz="2400" b="1" i="0" dirty="0">
              <a:solidFill>
                <a:schemeClr val="bg1"/>
              </a:solidFill>
              <a:latin typeface="Proxima Nova" panose="02000506030000020004" pitchFamily="2" charset="0"/>
            </a:endParaRPr>
          </a:p>
        </p:txBody>
      </p:sp>
      <p:pic>
        <p:nvPicPr>
          <p:cNvPr id="3" name="Picture 2" descr="Open Box City Skyline">
            <a:extLst>
              <a:ext uri="{FF2B5EF4-FFF2-40B4-BE49-F238E27FC236}">
                <a16:creationId xmlns:a16="http://schemas.microsoft.com/office/drawing/2014/main" id="{E71473D0-3ABF-8F27-AF00-EE1475BEE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3312326"/>
            <a:ext cx="12204000" cy="2743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1FE07F-A114-9CD0-EC6F-F0CCD0FC1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318632" y="0"/>
            <a:ext cx="0" cy="4835963"/>
          </a:xfrm>
          <a:prstGeom prst="line">
            <a:avLst/>
          </a:prstGeom>
          <a:ln w="19050">
            <a:solidFill>
              <a:srgbClr val="BCD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368CB6E9-130A-3E25-C43E-93201A881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813991"/>
            <a:ext cx="12192000" cy="20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pen Box City Skyline">
            <a:extLst>
              <a:ext uri="{FF2B5EF4-FFF2-40B4-BE49-F238E27FC236}">
                <a16:creationId xmlns:a16="http://schemas.microsoft.com/office/drawing/2014/main" id="{4F774AD5-2236-A94D-0B4A-86AE78E68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4133969"/>
            <a:ext cx="1220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9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6" y="240458"/>
            <a:ext cx="1815096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6" y="240458"/>
            <a:ext cx="1815096" cy="590814"/>
          </a:xfrm>
          <a:prstGeom prst="rect">
            <a:avLst/>
          </a:prstGeom>
        </p:spPr>
      </p:pic>
      <p:pic>
        <p:nvPicPr>
          <p:cNvPr id="3" name="Picture 2" descr="Open Box City Skyline">
            <a:extLst>
              <a:ext uri="{FF2B5EF4-FFF2-40B4-BE49-F238E27FC236}">
                <a16:creationId xmlns:a16="http://schemas.microsoft.com/office/drawing/2014/main" id="{0F532293-C621-9FBE-3A3C-B53105E8E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4133969"/>
            <a:ext cx="1220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3" r:id="rId2"/>
    <p:sldLayoutId id="214748370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1F7B4F-9A7D-A66A-6528-46CEFE5D9B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6" y="240458"/>
            <a:ext cx="1815096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6" userDrawn="1">
          <p15:clr>
            <a:srgbClr val="F26B43"/>
          </p15:clr>
        </p15:guide>
        <p15:guide id="6" pos="1251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6" userDrawn="1">
          <p15:clr>
            <a:srgbClr val="F26B43"/>
          </p15:clr>
        </p15:guide>
        <p15:guide id="10" pos="2632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2" userDrawn="1">
          <p15:clr>
            <a:srgbClr val="F26B43"/>
          </p15:clr>
        </p15:guide>
        <p15:guide id="13" pos="3667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2" userDrawn="1">
          <p15:clr>
            <a:srgbClr val="F26B43"/>
          </p15:clr>
        </p15:guide>
        <p15:guide id="17" pos="5048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8" userDrawn="1">
          <p15:clr>
            <a:srgbClr val="F26B43"/>
          </p15:clr>
        </p15:guide>
        <p15:guide id="20" pos="6083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8" userDrawn="1">
          <p15:clr>
            <a:srgbClr val="F26B43"/>
          </p15:clr>
        </p15:guide>
        <p15:guide id="24" pos="7464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5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9" r:id="rId3"/>
    <p:sldLayoutId id="2147483702" r:id="rId4"/>
    <p:sldLayoutId id="214748370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6" userDrawn="1">
          <p15:clr>
            <a:srgbClr val="F26B43"/>
          </p15:clr>
        </p15:guide>
        <p15:guide id="6" pos="1251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6" userDrawn="1">
          <p15:clr>
            <a:srgbClr val="F26B43"/>
          </p15:clr>
        </p15:guide>
        <p15:guide id="10" pos="2632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2" userDrawn="1">
          <p15:clr>
            <a:srgbClr val="F26B43"/>
          </p15:clr>
        </p15:guide>
        <p15:guide id="13" pos="3667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2" userDrawn="1">
          <p15:clr>
            <a:srgbClr val="F26B43"/>
          </p15:clr>
        </p15:guide>
        <p15:guide id="17" pos="5048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8" userDrawn="1">
          <p15:clr>
            <a:srgbClr val="F26B43"/>
          </p15:clr>
        </p15:guide>
        <p15:guide id="20" pos="6083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8" userDrawn="1">
          <p15:clr>
            <a:srgbClr val="F26B43"/>
          </p15:clr>
        </p15:guide>
        <p15:guide id="24" pos="7464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07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6" userDrawn="1">
          <p15:clr>
            <a:srgbClr val="F26B43"/>
          </p15:clr>
        </p15:guide>
        <p15:guide id="6" pos="1251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6" userDrawn="1">
          <p15:clr>
            <a:srgbClr val="F26B43"/>
          </p15:clr>
        </p15:guide>
        <p15:guide id="10" pos="2632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2" userDrawn="1">
          <p15:clr>
            <a:srgbClr val="F26B43"/>
          </p15:clr>
        </p15:guide>
        <p15:guide id="13" pos="3667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2" userDrawn="1">
          <p15:clr>
            <a:srgbClr val="F26B43"/>
          </p15:clr>
        </p15:guide>
        <p15:guide id="17" pos="5048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8" userDrawn="1">
          <p15:clr>
            <a:srgbClr val="F26B43"/>
          </p15:clr>
        </p15:guide>
        <p15:guide id="20" pos="6083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8" userDrawn="1">
          <p15:clr>
            <a:srgbClr val="F26B43"/>
          </p15:clr>
        </p15:guide>
        <p15:guide id="24" pos="7464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838E9-5CF6-4A80-CB06-4D9606F430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6" y="240458"/>
            <a:ext cx="1815096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64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1D_FF66090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microsoft.com/office/2018/10/relationships/comments" Target="../comments/modernComment_21E_9C5A8A62.xml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11.jpe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8.svg"/><Relationship Id="rId21" Type="http://schemas.openxmlformats.org/officeDocument/2006/relationships/image" Target="../media/image73.emf"/><Relationship Id="rId42" Type="http://schemas.openxmlformats.org/officeDocument/2006/relationships/image" Target="../media/image94.svg"/><Relationship Id="rId47" Type="http://schemas.openxmlformats.org/officeDocument/2006/relationships/image" Target="../media/image99.png"/><Relationship Id="rId63" Type="http://schemas.openxmlformats.org/officeDocument/2006/relationships/image" Target="../media/image115.png"/><Relationship Id="rId68" Type="http://schemas.openxmlformats.org/officeDocument/2006/relationships/image" Target="../media/image120.svg"/><Relationship Id="rId84" Type="http://schemas.openxmlformats.org/officeDocument/2006/relationships/image" Target="../media/image136.svg"/><Relationship Id="rId16" Type="http://schemas.openxmlformats.org/officeDocument/2006/relationships/image" Target="../media/image68.png"/><Relationship Id="rId11" Type="http://schemas.openxmlformats.org/officeDocument/2006/relationships/image" Target="../media/image63.svg"/><Relationship Id="rId32" Type="http://schemas.openxmlformats.org/officeDocument/2006/relationships/image" Target="../media/image84.svg"/><Relationship Id="rId37" Type="http://schemas.openxmlformats.org/officeDocument/2006/relationships/image" Target="../media/image89.png"/><Relationship Id="rId53" Type="http://schemas.openxmlformats.org/officeDocument/2006/relationships/image" Target="../media/image105.png"/><Relationship Id="rId58" Type="http://schemas.openxmlformats.org/officeDocument/2006/relationships/image" Target="../media/image110.svg"/><Relationship Id="rId74" Type="http://schemas.openxmlformats.org/officeDocument/2006/relationships/image" Target="../media/image126.svg"/><Relationship Id="rId79" Type="http://schemas.openxmlformats.org/officeDocument/2006/relationships/image" Target="../media/image131.png"/><Relationship Id="rId5" Type="http://schemas.openxmlformats.org/officeDocument/2006/relationships/image" Target="../media/image57.svg"/><Relationship Id="rId19" Type="http://schemas.openxmlformats.org/officeDocument/2006/relationships/image" Target="../media/image71.svg"/><Relationship Id="rId14" Type="http://schemas.openxmlformats.org/officeDocument/2006/relationships/image" Target="../media/image66.png"/><Relationship Id="rId22" Type="http://schemas.openxmlformats.org/officeDocument/2006/relationships/image" Target="../media/image74.emf"/><Relationship Id="rId27" Type="http://schemas.openxmlformats.org/officeDocument/2006/relationships/image" Target="../media/image79.png"/><Relationship Id="rId30" Type="http://schemas.openxmlformats.org/officeDocument/2006/relationships/image" Target="../media/image82.sv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image" Target="../media/image100.svg"/><Relationship Id="rId56" Type="http://schemas.openxmlformats.org/officeDocument/2006/relationships/image" Target="../media/image108.svg"/><Relationship Id="rId64" Type="http://schemas.openxmlformats.org/officeDocument/2006/relationships/image" Target="../media/image116.svg"/><Relationship Id="rId69" Type="http://schemas.openxmlformats.org/officeDocument/2006/relationships/image" Target="../media/image121.png"/><Relationship Id="rId77" Type="http://schemas.openxmlformats.org/officeDocument/2006/relationships/image" Target="../media/image129.png"/><Relationship Id="rId8" Type="http://schemas.openxmlformats.org/officeDocument/2006/relationships/image" Target="../media/image60.png"/><Relationship Id="rId51" Type="http://schemas.openxmlformats.org/officeDocument/2006/relationships/image" Target="../media/image103.png"/><Relationship Id="rId72" Type="http://schemas.openxmlformats.org/officeDocument/2006/relationships/image" Target="../media/image124.svg"/><Relationship Id="rId80" Type="http://schemas.openxmlformats.org/officeDocument/2006/relationships/image" Target="../media/image132.svg"/><Relationship Id="rId85" Type="http://schemas.openxmlformats.org/officeDocument/2006/relationships/image" Target="../media/image137.png"/><Relationship Id="rId3" Type="http://schemas.openxmlformats.org/officeDocument/2006/relationships/image" Target="../media/image55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38" Type="http://schemas.openxmlformats.org/officeDocument/2006/relationships/image" Target="../media/image90.svg"/><Relationship Id="rId46" Type="http://schemas.openxmlformats.org/officeDocument/2006/relationships/image" Target="../media/image98.svg"/><Relationship Id="rId59" Type="http://schemas.openxmlformats.org/officeDocument/2006/relationships/image" Target="../media/image111.png"/><Relationship Id="rId67" Type="http://schemas.openxmlformats.org/officeDocument/2006/relationships/image" Target="../media/image119.png"/><Relationship Id="rId20" Type="http://schemas.openxmlformats.org/officeDocument/2006/relationships/image" Target="../media/image72.emf"/><Relationship Id="rId41" Type="http://schemas.openxmlformats.org/officeDocument/2006/relationships/image" Target="../media/image93.png"/><Relationship Id="rId54" Type="http://schemas.openxmlformats.org/officeDocument/2006/relationships/image" Target="../media/image106.svg"/><Relationship Id="rId62" Type="http://schemas.openxmlformats.org/officeDocument/2006/relationships/image" Target="../media/image114.svg"/><Relationship Id="rId70" Type="http://schemas.openxmlformats.org/officeDocument/2006/relationships/image" Target="../media/image122.svg"/><Relationship Id="rId75" Type="http://schemas.openxmlformats.org/officeDocument/2006/relationships/image" Target="../media/image127.png"/><Relationship Id="rId83" Type="http://schemas.openxmlformats.org/officeDocument/2006/relationships/image" Target="../media/image135.png"/><Relationship Id="rId88" Type="http://schemas.openxmlformats.org/officeDocument/2006/relationships/image" Target="../media/image14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5" Type="http://schemas.openxmlformats.org/officeDocument/2006/relationships/image" Target="../media/image67.svg"/><Relationship Id="rId23" Type="http://schemas.openxmlformats.org/officeDocument/2006/relationships/image" Target="../media/image75.png"/><Relationship Id="rId28" Type="http://schemas.openxmlformats.org/officeDocument/2006/relationships/image" Target="../media/image80.svg"/><Relationship Id="rId36" Type="http://schemas.openxmlformats.org/officeDocument/2006/relationships/image" Target="../media/image88.svg"/><Relationship Id="rId49" Type="http://schemas.openxmlformats.org/officeDocument/2006/relationships/image" Target="../media/image101.png"/><Relationship Id="rId57" Type="http://schemas.openxmlformats.org/officeDocument/2006/relationships/image" Target="../media/image109.png"/><Relationship Id="rId10" Type="http://schemas.openxmlformats.org/officeDocument/2006/relationships/image" Target="../media/image62.png"/><Relationship Id="rId31" Type="http://schemas.openxmlformats.org/officeDocument/2006/relationships/image" Target="../media/image83.png"/><Relationship Id="rId44" Type="http://schemas.openxmlformats.org/officeDocument/2006/relationships/image" Target="../media/image96.svg"/><Relationship Id="rId52" Type="http://schemas.openxmlformats.org/officeDocument/2006/relationships/image" Target="../media/image104.svg"/><Relationship Id="rId60" Type="http://schemas.openxmlformats.org/officeDocument/2006/relationships/image" Target="../media/image112.svg"/><Relationship Id="rId65" Type="http://schemas.openxmlformats.org/officeDocument/2006/relationships/image" Target="../media/image117.png"/><Relationship Id="rId73" Type="http://schemas.openxmlformats.org/officeDocument/2006/relationships/image" Target="../media/image125.png"/><Relationship Id="rId78" Type="http://schemas.openxmlformats.org/officeDocument/2006/relationships/image" Target="../media/image130.svg"/><Relationship Id="rId81" Type="http://schemas.openxmlformats.org/officeDocument/2006/relationships/image" Target="../media/image133.png"/><Relationship Id="rId86" Type="http://schemas.openxmlformats.org/officeDocument/2006/relationships/image" Target="../media/image138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39" Type="http://schemas.openxmlformats.org/officeDocument/2006/relationships/image" Target="../media/image91.png"/><Relationship Id="rId34" Type="http://schemas.openxmlformats.org/officeDocument/2006/relationships/image" Target="../media/image86.svg"/><Relationship Id="rId50" Type="http://schemas.openxmlformats.org/officeDocument/2006/relationships/image" Target="../media/image102.svg"/><Relationship Id="rId55" Type="http://schemas.openxmlformats.org/officeDocument/2006/relationships/image" Target="../media/image107.png"/><Relationship Id="rId76" Type="http://schemas.openxmlformats.org/officeDocument/2006/relationships/image" Target="../media/image128.svg"/><Relationship Id="rId7" Type="http://schemas.openxmlformats.org/officeDocument/2006/relationships/image" Target="../media/image59.svg"/><Relationship Id="rId71" Type="http://schemas.openxmlformats.org/officeDocument/2006/relationships/image" Target="../media/image123.png"/><Relationship Id="rId2" Type="http://schemas.openxmlformats.org/officeDocument/2006/relationships/image" Target="../media/image54.png"/><Relationship Id="rId29" Type="http://schemas.openxmlformats.org/officeDocument/2006/relationships/image" Target="../media/image81.png"/><Relationship Id="rId24" Type="http://schemas.openxmlformats.org/officeDocument/2006/relationships/image" Target="../media/image76.svg"/><Relationship Id="rId40" Type="http://schemas.openxmlformats.org/officeDocument/2006/relationships/image" Target="../media/image92.svg"/><Relationship Id="rId45" Type="http://schemas.openxmlformats.org/officeDocument/2006/relationships/image" Target="../media/image97.png"/><Relationship Id="rId66" Type="http://schemas.openxmlformats.org/officeDocument/2006/relationships/image" Target="../media/image118.svg"/><Relationship Id="rId87" Type="http://schemas.openxmlformats.org/officeDocument/2006/relationships/image" Target="../media/image139.png"/><Relationship Id="rId61" Type="http://schemas.openxmlformats.org/officeDocument/2006/relationships/image" Target="../media/image113.png"/><Relationship Id="rId82" Type="http://schemas.openxmlformats.org/officeDocument/2006/relationships/image" Target="../media/image13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8/10/relationships/comments" Target="../comments/modernComment_219_B9B34D8A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C670C-59C5-EB75-02C0-B8A3A4C0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82328" y="3030377"/>
            <a:ext cx="7270751" cy="489960"/>
          </a:xfrm>
        </p:spPr>
        <p:txBody>
          <a:bodyPr/>
          <a:lstStyle/>
          <a:p>
            <a:r>
              <a:rPr lang="en-US" sz="3200" dirty="0"/>
              <a:t>Grainger Renewals Journey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287BA-FC73-6108-216B-C15404191A0B}"/>
              </a:ext>
            </a:extLst>
          </p:cNvPr>
          <p:cNvSpPr txBox="1">
            <a:spLocks/>
          </p:cNvSpPr>
          <p:nvPr/>
        </p:nvSpPr>
        <p:spPr>
          <a:xfrm>
            <a:off x="2478040" y="6082928"/>
            <a:ext cx="6781800" cy="608621"/>
          </a:xfrm>
        </p:spPr>
        <p:txBody>
          <a:bodyPr lIns="91440" tIns="45720" rIns="91440" bIns="4572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Proxima Nova Semibold" panose="02000506030000020004" pitchFamily="2" charset="0"/>
              </a:rPr>
              <a:t>There’s always a better way</a:t>
            </a:r>
            <a:endParaRPr lang="en-ZA" sz="2000" b="1" dirty="0">
              <a:solidFill>
                <a:schemeClr val="bg1"/>
              </a:solidFill>
              <a:latin typeface="Proxima Nova Semi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5CA1-DB85-7D4A-95E7-355E66F9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CFEB22D-FE73-032C-8814-F6D89FA0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1" y="2388213"/>
            <a:ext cx="11149012" cy="333854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9C076C4-B39F-77D8-CDF5-EE5C91514D4F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79AD9D-C4AD-B05B-B73F-9120E5BF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50" y="1400041"/>
            <a:ext cx="2463746" cy="8986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B0AA08-CE53-CBED-AFEF-20DC3757BE41}"/>
              </a:ext>
            </a:extLst>
          </p:cNvPr>
          <p:cNvSpPr txBox="1"/>
          <p:nvPr/>
        </p:nvSpPr>
        <p:spPr>
          <a:xfrm>
            <a:off x="463176" y="1480035"/>
            <a:ext cx="23983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Automatically Create Renewal Opportunities from Accurate Tenancy Data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5EE13E-B9BD-E957-C612-73ADBCF2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77" y="1400041"/>
            <a:ext cx="2463746" cy="898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A7A605-06E5-2037-83E5-E3B45F75E9BF}"/>
              </a:ext>
            </a:extLst>
          </p:cNvPr>
          <p:cNvSpPr txBox="1"/>
          <p:nvPr/>
        </p:nvSpPr>
        <p:spPr>
          <a:xfrm>
            <a:off x="3391702" y="1480035"/>
            <a:ext cx="2323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Enable Tenant to give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Early Intention to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Vacate or Renew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2D28DF-DC4D-7E07-B647-B1526B0D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04" y="1400041"/>
            <a:ext cx="2463746" cy="8986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0D296E0-EA1F-50C1-D83A-43C8D1263BB5}"/>
              </a:ext>
            </a:extLst>
          </p:cNvPr>
          <p:cNvSpPr txBox="1"/>
          <p:nvPr/>
        </p:nvSpPr>
        <p:spPr>
          <a:xfrm>
            <a:off x="6546691" y="1587757"/>
            <a:ext cx="1879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PMs Approve, Deny, or Defer Renewals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825A39-4777-C9E0-DF31-6EC57BD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331" y="1400041"/>
            <a:ext cx="2463746" cy="8986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63A7B-1489-BBDB-7931-91C0DFC018EB}"/>
              </a:ext>
            </a:extLst>
          </p:cNvPr>
          <p:cNvSpPr txBox="1"/>
          <p:nvPr/>
        </p:nvSpPr>
        <p:spPr>
          <a:xfrm>
            <a:off x="9235969" y="1587757"/>
            <a:ext cx="241110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AM Update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Offer &amp; Minimum Prices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370D6-CAB4-DCB7-FF59-A4C64C4BD7CB}"/>
              </a:ext>
            </a:extLst>
          </p:cNvPr>
          <p:cNvSpPr txBox="1"/>
          <p:nvPr/>
        </p:nvSpPr>
        <p:spPr>
          <a:xfrm>
            <a:off x="353524" y="844518"/>
            <a:ext cx="1171465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Replace Spreadsheet &amp; Tenant Portal within the Current Renewals Journey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BD9C47-EC54-D2B6-4B2D-98F8C56BC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6" y="5807591"/>
            <a:ext cx="2463746" cy="8986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A0B295-BE4D-955E-A7C4-DC77513F5F07}"/>
              </a:ext>
            </a:extLst>
          </p:cNvPr>
          <p:cNvSpPr txBox="1"/>
          <p:nvPr/>
        </p:nvSpPr>
        <p:spPr>
          <a:xfrm>
            <a:off x="528602" y="5887585"/>
            <a:ext cx="23983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Renewals Team Review &amp; Send Prepopulated Offers; See Full Offer History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C9C877-B48A-C7CC-AB8A-7100F39D2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03" y="5807591"/>
            <a:ext cx="2463746" cy="8986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9B46D2-F9E4-AC0B-1C03-4D9A0006E512}"/>
              </a:ext>
            </a:extLst>
          </p:cNvPr>
          <p:cNvSpPr txBox="1"/>
          <p:nvPr/>
        </p:nvSpPr>
        <p:spPr>
          <a:xfrm>
            <a:off x="3614093" y="5887585"/>
            <a:ext cx="1947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Tenants Receive, Respond to Offer(s) &amp; Counteroffer Online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DD9DA9A-D5B9-0DC3-4CE6-845D1279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30" y="5807591"/>
            <a:ext cx="2463746" cy="8986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15C0850-55A1-F429-CD37-1AC8496DB6B9}"/>
              </a:ext>
            </a:extLst>
          </p:cNvPr>
          <p:cNvSpPr txBox="1"/>
          <p:nvPr/>
        </p:nvSpPr>
        <p:spPr>
          <a:xfrm>
            <a:off x="6612117" y="5995307"/>
            <a:ext cx="1879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AM Approve Counteroffers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8015FC4-6076-245A-BC25-F42EE5ACE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757" y="5807591"/>
            <a:ext cx="2463746" cy="89865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ABDC9DC-37B9-87FF-876A-CD3C5A28A9F8}"/>
              </a:ext>
            </a:extLst>
          </p:cNvPr>
          <p:cNvSpPr txBox="1"/>
          <p:nvPr/>
        </p:nvSpPr>
        <p:spPr>
          <a:xfrm>
            <a:off x="9301395" y="5887585"/>
            <a:ext cx="2411108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Initiate EOT when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Tenant gives NTQ or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for Internal Move</a:t>
            </a:r>
          </a:p>
        </p:txBody>
      </p:sp>
    </p:spTree>
    <p:extLst>
      <p:ext uri="{BB962C8B-B14F-4D97-AF65-F5344CB8AC3E}">
        <p14:creationId xmlns:p14="http://schemas.microsoft.com/office/powerpoint/2010/main" val="412017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23FE-7E6A-2675-DFC9-F442FA7E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CD053E5-9544-900D-92CE-1FFDBF1AF8C9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Solution Vision - Post-Renters’ Rights Bill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EFCAA-A814-4C3F-AEE0-BC9598A74974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Build on the Enhanced Renewals Journey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BAA6E-DAE4-0CE4-9487-C4FAF49D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07" y="1738732"/>
            <a:ext cx="9430185" cy="46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0F4EB-1C50-4946-C415-6C99069E4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AEB7D3-78C3-F8F8-BE0F-02BC9BB661EF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0BEDA-429F-411C-4FDA-64095128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10" b="14879"/>
          <a:stretch/>
        </p:blipFill>
        <p:spPr>
          <a:xfrm>
            <a:off x="2463116" y="1959503"/>
            <a:ext cx="4081659" cy="421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F0A9C-D42D-10E2-C96C-98CE2530F7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19" t="38192" r="5067" b="1375"/>
          <a:stretch/>
        </p:blipFill>
        <p:spPr>
          <a:xfrm>
            <a:off x="7015980" y="2415237"/>
            <a:ext cx="4081659" cy="303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8DA50-AB4F-FC5F-0F59-62A89BED5D0C}"/>
              </a:ext>
            </a:extLst>
          </p:cNvPr>
          <p:cNvSpPr txBox="1"/>
          <p:nvPr/>
        </p:nvSpPr>
        <p:spPr>
          <a:xfrm>
            <a:off x="353525" y="844518"/>
            <a:ext cx="105145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Tenant Provides Renewal Intention or Responds to Offer via Form Assembly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395C7F1-F846-36A3-62FC-446E7F0F2570}"/>
              </a:ext>
            </a:extLst>
          </p:cNvPr>
          <p:cNvSpPr/>
          <p:nvPr/>
        </p:nvSpPr>
        <p:spPr>
          <a:xfrm>
            <a:off x="725903" y="1834189"/>
            <a:ext cx="1636297" cy="1109583"/>
          </a:xfrm>
          <a:prstGeom prst="wedgeRoundRectCallout">
            <a:avLst>
              <a:gd name="adj1" fmla="val 59503"/>
              <a:gd name="adj2" fmla="val -2366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Tenant clicks on link in a system-generated email to open a form</a:t>
            </a:r>
            <a:endParaRPr lang="en-GB" sz="14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7AC5D8A-03D4-EDD2-516B-DBF0192B3D49}"/>
              </a:ext>
            </a:extLst>
          </p:cNvPr>
          <p:cNvSpPr/>
          <p:nvPr/>
        </p:nvSpPr>
        <p:spPr>
          <a:xfrm>
            <a:off x="775909" y="4591051"/>
            <a:ext cx="1586291" cy="987282"/>
          </a:xfrm>
          <a:prstGeom prst="wedgeRoundRectCallout">
            <a:avLst>
              <a:gd name="adj1" fmla="val 62270"/>
              <a:gd name="adj2" fmla="val 2039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Opportunity &amp; offer information is sourced </a:t>
            </a:r>
          </a:p>
          <a:p>
            <a:pPr algn="ctr"/>
            <a:r>
              <a:rPr lang="en-US" sz="1400" dirty="0"/>
              <a:t>real-time</a:t>
            </a:r>
            <a:endParaRPr lang="en-GB" sz="1400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7FF683E8-B5F1-9A74-C20E-6DCED45ECB26}"/>
              </a:ext>
            </a:extLst>
          </p:cNvPr>
          <p:cNvSpPr/>
          <p:nvPr/>
        </p:nvSpPr>
        <p:spPr>
          <a:xfrm>
            <a:off x="7547740" y="5407846"/>
            <a:ext cx="2177843" cy="806936"/>
          </a:xfrm>
          <a:prstGeom prst="wedgeRoundRectCallout">
            <a:avLst>
              <a:gd name="adj1" fmla="val -35254"/>
              <a:gd name="adj2" fmla="val -7059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Reponses are saved on the opportunity, offer or creates new records</a:t>
            </a:r>
            <a:endParaRPr lang="en-GB" sz="1400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9152730-2485-4DCF-86AE-E6BC378CEEFB}"/>
              </a:ext>
            </a:extLst>
          </p:cNvPr>
          <p:cNvSpPr/>
          <p:nvPr/>
        </p:nvSpPr>
        <p:spPr>
          <a:xfrm>
            <a:off x="9261124" y="1628775"/>
            <a:ext cx="2177844" cy="1041576"/>
          </a:xfrm>
          <a:prstGeom prst="wedgeRoundRectCallout">
            <a:avLst>
              <a:gd name="adj1" fmla="val -21256"/>
              <a:gd name="adj2" fmla="val 7296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Dynamic form prompts tenant for more information depending on response(s) selected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153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36D2F-D840-F1C8-9D31-C263F77D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34D174-BFC5-0280-2710-D893F50D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85" y="1459315"/>
            <a:ext cx="11131630" cy="3518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BBA05C-53B7-5B41-3AB9-4C134F781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" y="7213272"/>
            <a:ext cx="8401507" cy="2670795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47CAA76-3723-94AC-C510-BAD194AF4D6D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90707-4161-070B-C16D-53E1DE10C690}"/>
              </a:ext>
            </a:extLst>
          </p:cNvPr>
          <p:cNvSpPr txBox="1"/>
          <p:nvPr/>
        </p:nvSpPr>
        <p:spPr>
          <a:xfrm>
            <a:off x="353524" y="844518"/>
            <a:ext cx="113355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Replace Renewals Spreadsheet with LWC Data Tables</a:t>
            </a:r>
            <a:r>
              <a:rPr lang="en-US" sz="2400" b="1" dirty="0">
                <a:solidFill>
                  <a:srgbClr val="7F7F7F"/>
                </a:solidFill>
                <a:latin typeface="+mj-lt"/>
              </a:rPr>
              <a:t> Relevant for each Team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A56DB13-3BC4-FDD6-0BA9-A29EF73A0587}"/>
              </a:ext>
            </a:extLst>
          </p:cNvPr>
          <p:cNvSpPr/>
          <p:nvPr/>
        </p:nvSpPr>
        <p:spPr>
          <a:xfrm>
            <a:off x="8904248" y="3072566"/>
            <a:ext cx="1581518" cy="650450"/>
          </a:xfrm>
          <a:prstGeom prst="wedgeRoundRectCallout">
            <a:avLst>
              <a:gd name="adj1" fmla="val 12656"/>
              <a:gd name="adj2" fmla="val -7202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Users can make bulk updates</a:t>
            </a:r>
            <a:endParaRPr lang="en-GB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DDCF8A-91A2-F918-17A6-B885E9E2199E}"/>
              </a:ext>
            </a:extLst>
          </p:cNvPr>
          <p:cNvSpPr/>
          <p:nvPr/>
        </p:nvSpPr>
        <p:spPr>
          <a:xfrm>
            <a:off x="371378" y="3925783"/>
            <a:ext cx="3297697" cy="13705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CD7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/>
                </a:solidFill>
              </a:rPr>
              <a:t>Additional functionality available:</a:t>
            </a:r>
          </a:p>
          <a:p>
            <a:pPr marL="285750" indent="-285750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Filters </a:t>
            </a:r>
          </a:p>
          <a:p>
            <a:pPr marL="285750" indent="-285750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Calculated fields </a:t>
            </a:r>
          </a:p>
          <a:p>
            <a:pPr marL="285750" indent="-285750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Action buttons  </a:t>
            </a:r>
          </a:p>
          <a:p>
            <a:pPr marL="285750" indent="-285750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View information in hover-over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F985A97-5F0F-C147-14B1-7D892B1C3562}"/>
              </a:ext>
            </a:extLst>
          </p:cNvPr>
          <p:cNvSpPr/>
          <p:nvPr/>
        </p:nvSpPr>
        <p:spPr>
          <a:xfrm>
            <a:off x="6777873" y="3863229"/>
            <a:ext cx="2962166" cy="766701"/>
          </a:xfrm>
          <a:prstGeom prst="wedgeRoundRectCallout">
            <a:avLst>
              <a:gd name="adj1" fmla="val -15215"/>
              <a:gd name="adj2" fmla="val -7838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Information can be sourced from related objects e.g., latest price book rent for the renewal month</a:t>
            </a:r>
            <a:endParaRPr lang="en-GB" sz="14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0F212DA-7460-715A-A499-F46BC6EE8E4F}"/>
              </a:ext>
            </a:extLst>
          </p:cNvPr>
          <p:cNvSpPr/>
          <p:nvPr/>
        </p:nvSpPr>
        <p:spPr>
          <a:xfrm>
            <a:off x="4068562" y="3479892"/>
            <a:ext cx="1344723" cy="650450"/>
          </a:xfrm>
          <a:prstGeom prst="wedgeRoundRectCallout">
            <a:avLst>
              <a:gd name="adj1" fmla="val -36180"/>
              <a:gd name="adj2" fmla="val -7631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Conditional Formatting</a:t>
            </a:r>
            <a:endParaRPr lang="en-GB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40C099-971F-77BE-08DA-730395D257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161" r="244"/>
          <a:stretch/>
        </p:blipFill>
        <p:spPr>
          <a:xfrm>
            <a:off x="530185" y="5562600"/>
            <a:ext cx="11131630" cy="8628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7C20F7-BB53-16E5-E69D-735C96749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388" y="7361395"/>
            <a:ext cx="6547545" cy="2079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A029E-D3C5-7DB4-FA4C-CF96F3519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43" y="7684213"/>
            <a:ext cx="8187517" cy="2593722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3630E54-65C1-F401-B067-AA5888E144E0}"/>
              </a:ext>
            </a:extLst>
          </p:cNvPr>
          <p:cNvSpPr/>
          <p:nvPr/>
        </p:nvSpPr>
        <p:spPr>
          <a:xfrm>
            <a:off x="8307163" y="5168732"/>
            <a:ext cx="3381916" cy="297895"/>
          </a:xfrm>
          <a:prstGeom prst="wedgeRoundRectCallout">
            <a:avLst>
              <a:gd name="adj1" fmla="val -25309"/>
              <a:gd name="adj2" fmla="val 11176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Values that fail validation are highlighted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76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B5266-47C0-0839-0D4B-12451D95E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355787D-90A8-775A-4E23-2D126B5E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0" y="2663375"/>
            <a:ext cx="5158974" cy="3749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9DC330-7672-C939-33A5-DE055C888C5A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 – </a:t>
            </a:r>
            <a:r>
              <a:rPr lang="en-US" sz="3200" dirty="0">
                <a:solidFill>
                  <a:srgbClr val="BCD727"/>
                </a:solidFill>
                <a:highlight>
                  <a:srgbClr val="FFFF00"/>
                </a:highlight>
                <a:latin typeface="Proxima Nova Rg" panose="02000506030000020004" pitchFamily="50" charset="0"/>
              </a:rPr>
              <a:t>TBD if required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AA591-077B-C3FC-3731-ABF031D04B8D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Email Threading onto an Opportunity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4DE19FB-FBF0-06E0-4137-474C23590AEF}"/>
              </a:ext>
            </a:extLst>
          </p:cNvPr>
          <p:cNvSpPr/>
          <p:nvPr/>
        </p:nvSpPr>
        <p:spPr>
          <a:xfrm>
            <a:off x="4585942" y="2036958"/>
            <a:ext cx="1685940" cy="899174"/>
          </a:xfrm>
          <a:prstGeom prst="wedgeRoundRectCallout">
            <a:avLst>
              <a:gd name="adj1" fmla="val -31071"/>
              <a:gd name="adj2" fmla="val 9521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 response is displayed on the opportunity</a:t>
            </a:r>
            <a:endParaRPr lang="en-GB" sz="1400" dirty="0"/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9208CF8F-4B19-B124-8E1A-F6A14E7EA575}"/>
              </a:ext>
            </a:extLst>
          </p:cNvPr>
          <p:cNvSpPr/>
          <p:nvPr/>
        </p:nvSpPr>
        <p:spPr>
          <a:xfrm>
            <a:off x="1172361" y="1258675"/>
            <a:ext cx="3590924" cy="915898"/>
          </a:xfrm>
          <a:prstGeom prst="wedgeRoundRectCallout">
            <a:avLst>
              <a:gd name="adj1" fmla="val -17743"/>
              <a:gd name="adj2" fmla="val 7290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sends an ad hoc email to the tenant from an opportunity, selecting an email template that includes a threading token</a:t>
            </a:r>
            <a:endParaRPr lang="en-GB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8316FEF-67F2-BCEC-92B1-615237AC3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338" y="2823957"/>
            <a:ext cx="3606746" cy="303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ACAF0A53-3577-20BE-9DC6-E1C067E08052}"/>
              </a:ext>
            </a:extLst>
          </p:cNvPr>
          <p:cNvSpPr/>
          <p:nvPr/>
        </p:nvSpPr>
        <p:spPr>
          <a:xfrm>
            <a:off x="6879852" y="5569163"/>
            <a:ext cx="1682048" cy="974135"/>
          </a:xfrm>
          <a:prstGeom prst="wedgeRoundRectCallout">
            <a:avLst>
              <a:gd name="adj1" fmla="val 66703"/>
              <a:gd name="adj2" fmla="val 2254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 response </a:t>
            </a:r>
          </a:p>
          <a:p>
            <a:pPr algn="ctr"/>
            <a:r>
              <a:rPr lang="en-US" sz="1400" dirty="0"/>
              <a:t>is also displayed on the tenant (person account)</a:t>
            </a:r>
            <a:endParaRPr lang="en-GB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B69A854-9A99-4ED5-2466-E4055248E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767" y="2116750"/>
            <a:ext cx="4871841" cy="3497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BE372-169F-DCB5-70D8-CE7DE652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5BB0B8-66BB-DDF3-2F48-3A225022E0E3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Proposed Roadmap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26F6A7-2A4C-616A-A43A-40C00C3FB266}"/>
              </a:ext>
            </a:extLst>
          </p:cNvPr>
          <p:cNvSpPr/>
          <p:nvPr/>
        </p:nvSpPr>
        <p:spPr>
          <a:xfrm>
            <a:off x="441910" y="1379107"/>
            <a:ext cx="4268101" cy="514989"/>
          </a:xfrm>
          <a:prstGeom prst="chevron">
            <a:avLst>
              <a:gd name="adj" fmla="val 26234"/>
            </a:avLst>
          </a:prstGeom>
          <a:solidFill>
            <a:schemeClr val="bg2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A1388-3A9B-21BE-CA21-1B95A296A8AE}"/>
              </a:ext>
            </a:extLst>
          </p:cNvPr>
          <p:cNvSpPr txBox="1"/>
          <p:nvPr/>
        </p:nvSpPr>
        <p:spPr>
          <a:xfrm>
            <a:off x="441909" y="1451935"/>
            <a:ext cx="37693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Proxima Nova Lt"/>
              </a:rPr>
              <a:t>Release 1</a:t>
            </a:r>
            <a:endParaRPr lang="en-US" dirty="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50ACF099-FB63-8611-1E65-A3E4FE81B816}"/>
              </a:ext>
            </a:extLst>
          </p:cNvPr>
          <p:cNvSpPr/>
          <p:nvPr/>
        </p:nvSpPr>
        <p:spPr>
          <a:xfrm>
            <a:off x="4678975" y="1379107"/>
            <a:ext cx="2326615" cy="514989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209F-BC9E-F059-7F33-EB6894F444EB}"/>
              </a:ext>
            </a:extLst>
          </p:cNvPr>
          <p:cNvSpPr/>
          <p:nvPr/>
        </p:nvSpPr>
        <p:spPr>
          <a:xfrm>
            <a:off x="441909" y="1974160"/>
            <a:ext cx="4143426" cy="341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6728CB-B093-EB2B-90CF-B7D21CA9D6A0}"/>
              </a:ext>
            </a:extLst>
          </p:cNvPr>
          <p:cNvSpPr/>
          <p:nvPr/>
        </p:nvSpPr>
        <p:spPr>
          <a:xfrm>
            <a:off x="4700486" y="1974160"/>
            <a:ext cx="6770360" cy="341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EECD40-940D-FE04-C5AC-5D270D6F5316}"/>
              </a:ext>
            </a:extLst>
          </p:cNvPr>
          <p:cNvGrpSpPr/>
          <p:nvPr/>
        </p:nvGrpSpPr>
        <p:grpSpPr>
          <a:xfrm>
            <a:off x="313940" y="5472762"/>
            <a:ext cx="4364181" cy="901738"/>
            <a:chOff x="753450" y="5645260"/>
            <a:chExt cx="4364181" cy="901738"/>
          </a:xfrm>
        </p:grpSpPr>
        <p:cxnSp>
          <p:nvCxnSpPr>
            <p:cNvPr id="12" name="Straight Connector 11" title="q lines">
              <a:extLst>
                <a:ext uri="{FF2B5EF4-FFF2-40B4-BE49-F238E27FC236}">
                  <a16:creationId xmlns:a16="http://schemas.microsoft.com/office/drawing/2014/main" id="{7D5C6A7B-1B85-0BA1-8A60-79A01C6B4CE7}"/>
                </a:ext>
              </a:extLst>
            </p:cNvPr>
            <p:cNvCxnSpPr>
              <a:cxnSpLocks/>
            </p:cNvCxnSpPr>
            <p:nvPr/>
          </p:nvCxnSpPr>
          <p:spPr>
            <a:xfrm>
              <a:off x="967839" y="5871644"/>
              <a:ext cx="0" cy="26971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 title="q lines">
              <a:extLst>
                <a:ext uri="{FF2B5EF4-FFF2-40B4-BE49-F238E27FC236}">
                  <a16:creationId xmlns:a16="http://schemas.microsoft.com/office/drawing/2014/main" id="{A5B34C67-E17F-3C72-3235-6B9A7E654BAD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92" y="5871353"/>
              <a:ext cx="0" cy="26971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 title="Year Bar">
              <a:extLst>
                <a:ext uri="{FF2B5EF4-FFF2-40B4-BE49-F238E27FC236}">
                  <a16:creationId xmlns:a16="http://schemas.microsoft.com/office/drawing/2014/main" id="{A399007A-17A1-3274-A1D8-21BFBEB27073}"/>
                </a:ext>
              </a:extLst>
            </p:cNvPr>
            <p:cNvSpPr/>
            <p:nvPr/>
          </p:nvSpPr>
          <p:spPr>
            <a:xfrm>
              <a:off x="879971" y="5652550"/>
              <a:ext cx="4109148" cy="24360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BB5D95-AB5E-DCE6-B4E1-16FB74D0BFFF}"/>
                </a:ext>
              </a:extLst>
            </p:cNvPr>
            <p:cNvSpPr/>
            <p:nvPr/>
          </p:nvSpPr>
          <p:spPr>
            <a:xfrm>
              <a:off x="753450" y="6129705"/>
              <a:ext cx="438296" cy="4172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BF6853-9F98-1C78-9B6D-B7F53D5B5A2A}"/>
                </a:ext>
              </a:extLst>
            </p:cNvPr>
            <p:cNvSpPr txBox="1"/>
            <p:nvPr/>
          </p:nvSpPr>
          <p:spPr>
            <a:xfrm>
              <a:off x="786464" y="6222521"/>
              <a:ext cx="369792" cy="2347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1 </a:t>
              </a:r>
            </a:p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Dec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9EBCCC-E23B-DC8B-9429-DEE614C772A1}"/>
                </a:ext>
              </a:extLst>
            </p:cNvPr>
            <p:cNvSpPr/>
            <p:nvPr/>
          </p:nvSpPr>
          <p:spPr>
            <a:xfrm>
              <a:off x="4679335" y="6129414"/>
              <a:ext cx="438296" cy="4172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16B8E-CBBA-112B-D654-99EDE7301F38}"/>
                </a:ext>
              </a:extLst>
            </p:cNvPr>
            <p:cNvSpPr txBox="1"/>
            <p:nvPr/>
          </p:nvSpPr>
          <p:spPr>
            <a:xfrm>
              <a:off x="4705106" y="6209530"/>
              <a:ext cx="369792" cy="2347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30 Apr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49E8D-9552-7110-D793-3B08164F7BEC}"/>
                </a:ext>
              </a:extLst>
            </p:cNvPr>
            <p:cNvSpPr txBox="1"/>
            <p:nvPr/>
          </p:nvSpPr>
          <p:spPr>
            <a:xfrm>
              <a:off x="879970" y="5645260"/>
              <a:ext cx="645390" cy="2508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2025</a:t>
              </a:r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FE226BE-047A-EC7F-EF37-6979E925D6E6}"/>
              </a:ext>
            </a:extLst>
          </p:cNvPr>
          <p:cNvSpPr txBox="1">
            <a:spLocks/>
          </p:cNvSpPr>
          <p:nvPr/>
        </p:nvSpPr>
        <p:spPr>
          <a:xfrm>
            <a:off x="4745650" y="2085197"/>
            <a:ext cx="2154428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Generate §13 Notification of Rent Increase 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Rent Appeals Tracker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Eviction Tracker  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Customise Renewals for Wales, Company Lets, Live/Work, DMR &amp; Grainger Trust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AM Dashboard: Comparable Rent &amp; Performance by Estate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PM/RSM Visibility into Rent Increases</a:t>
            </a: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Differentiate COS from Renewals Opportunities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Display Additional Info for Credit Control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Ensure Audit Step is not Skipped</a:t>
            </a: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AB32CF0-B411-21D1-A9C2-BABA3DB1E42B}"/>
              </a:ext>
            </a:extLst>
          </p:cNvPr>
          <p:cNvSpPr txBox="1">
            <a:spLocks/>
          </p:cNvSpPr>
          <p:nvPr/>
        </p:nvSpPr>
        <p:spPr>
          <a:xfrm>
            <a:off x="9298941" y="2085197"/>
            <a:ext cx="2154433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Manage Price Book Rent in Salesforce  </a:t>
            </a:r>
          </a:p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Single View of Tenancy Incidents, Complaints, Grumbles &amp; Survey Feedback</a:t>
            </a:r>
          </a:p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Update Tenancy &amp; Rent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in Qube on Renewal</a:t>
            </a: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88BC3FB-D17C-D3B0-131F-3F6E2EEDE99D}"/>
              </a:ext>
            </a:extLst>
          </p:cNvPr>
          <p:cNvSpPr txBox="1">
            <a:spLocks/>
          </p:cNvSpPr>
          <p:nvPr/>
        </p:nvSpPr>
        <p:spPr>
          <a:xfrm>
            <a:off x="7022293" y="2085197"/>
            <a:ext cx="2154433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Omni-Channel Communications &amp; WhatsApp Integration 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Online Change of Sharer Forms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Update Direct Debit Payment Schedules </a:t>
            </a:r>
          </a:p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Bulk Negotiation for Company Lets </a:t>
            </a: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 marL="0" indent="0">
              <a:buClr>
                <a:schemeClr val="accent6"/>
              </a:buClr>
              <a:buNone/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 marL="0" indent="0">
              <a:buClr>
                <a:schemeClr val="accent6"/>
              </a:buClr>
              <a:buNone/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Import Passing Rent from Qube</a:t>
            </a:r>
          </a:p>
          <a:p>
            <a:pPr marL="0" indent="0">
              <a:buClr>
                <a:schemeClr val="accent6"/>
              </a:buClr>
              <a:buNone/>
            </a:pPr>
            <a:endParaRPr lang="en-ZA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0C2173FF-ACBA-7E2C-06F0-B32A88FCF33D}"/>
              </a:ext>
            </a:extLst>
          </p:cNvPr>
          <p:cNvSpPr/>
          <p:nvPr/>
        </p:nvSpPr>
        <p:spPr>
          <a:xfrm>
            <a:off x="6960260" y="1379107"/>
            <a:ext cx="2326615" cy="514989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FD915A86-F6D2-167A-0699-49918BFB0143}"/>
              </a:ext>
            </a:extLst>
          </p:cNvPr>
          <p:cNvSpPr/>
          <p:nvPr/>
        </p:nvSpPr>
        <p:spPr>
          <a:xfrm>
            <a:off x="9249007" y="1379107"/>
            <a:ext cx="2326615" cy="514989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E173B9D-82F0-A2AC-72C7-C4D709B22F99}"/>
              </a:ext>
            </a:extLst>
          </p:cNvPr>
          <p:cNvSpPr txBox="1"/>
          <p:nvPr/>
        </p:nvSpPr>
        <p:spPr>
          <a:xfrm>
            <a:off x="7553324" y="1451935"/>
            <a:ext cx="3917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roxima Nova Lt"/>
              </a:rPr>
              <a:t>Release 3                        Future</a:t>
            </a:r>
            <a:endParaRPr lang="en-US" dirty="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A266D9B-D217-838E-7860-B70098D83B75}"/>
              </a:ext>
            </a:extLst>
          </p:cNvPr>
          <p:cNvSpPr txBox="1">
            <a:spLocks/>
          </p:cNvSpPr>
          <p:nvPr/>
        </p:nvSpPr>
        <p:spPr>
          <a:xfrm>
            <a:off x="541902" y="2085198"/>
            <a:ext cx="1934598" cy="299102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Denied List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Tenant Gives Early Intention to Renew 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PMs Approve, Deny, Defer Renewals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Tenant Renewal Requests &amp; Blockers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View Unit Condition &amp; Estate Pricing Factors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Upload ERVs, Price Book Rent, Grainger Trust &amp; License Prices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0B383D1-7301-F435-3C5D-D6D8BD68B6FD}"/>
              </a:ext>
            </a:extLst>
          </p:cNvPr>
          <p:cNvSpPr txBox="1">
            <a:spLocks/>
          </p:cNvSpPr>
          <p:nvPr/>
        </p:nvSpPr>
        <p:spPr>
          <a:xfrm>
            <a:off x="2511212" y="2085198"/>
            <a:ext cx="1934598" cy="324346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AM Update Offer &amp; Minimum Price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Projected Growth on Rent Dashboard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View Tenancy Arrears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Tenants Respond to Offers Online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AM Approve Counteroffers 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Initiate EOT at NTQ or Internal Move</a:t>
            </a:r>
          </a:p>
          <a:p>
            <a:pPr>
              <a:buClr>
                <a:schemeClr val="accent6"/>
              </a:buClr>
            </a:pPr>
            <a:r>
              <a:rPr lang="en-ZA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Align Qube &amp; SF Tenancy Data Model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AD991D78-17FD-892C-26EB-DF24E0D13590}"/>
              </a:ext>
            </a:extLst>
          </p:cNvPr>
          <p:cNvSpPr txBox="1"/>
          <p:nvPr/>
        </p:nvSpPr>
        <p:spPr>
          <a:xfrm>
            <a:off x="4684309" y="1368483"/>
            <a:ext cx="2305103" cy="538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Proxima Nova Lt"/>
              </a:rPr>
              <a:t>Release 2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Proxima Nova Lt"/>
              </a:rPr>
              <a:t>Post Renters’ Rights Bill</a:t>
            </a:r>
            <a:endParaRPr lang="en-US" sz="1100" dirty="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51A0-DA66-B792-E48F-5F6301D0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D5A67B-6C2A-A3F6-4EAB-B4BF8A6D0146}"/>
              </a:ext>
            </a:extLst>
          </p:cNvPr>
          <p:cNvSpPr txBox="1">
            <a:spLocks/>
          </p:cNvSpPr>
          <p:nvPr/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Feature Backlog</a:t>
            </a:r>
            <a:endParaRPr lang="en-US" sz="3200" dirty="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82373-0047-AE16-2E1C-9F9304E0462A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18 features addressed in Release 1 &amp; 21 remaining features</a:t>
            </a:r>
            <a:r>
              <a:rPr lang="en-ZA" sz="2400" b="1" dirty="0">
                <a:solidFill>
                  <a:srgbClr val="7F7F7F"/>
                </a:solidFill>
                <a:latin typeface="+mj-lt"/>
              </a:rPr>
              <a:t>/projects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3D314-BEFB-A2D0-0E9D-754F7220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47707" y="1457563"/>
            <a:ext cx="4704268" cy="5029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4399B6-D4C8-CC92-56BD-9BB0504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" y="1808901"/>
            <a:ext cx="7312199" cy="4316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F1D8D-73A0-5616-DF0F-E87CAF7A0A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6" r="10881"/>
          <a:stretch/>
        </p:blipFill>
        <p:spPr>
          <a:xfrm>
            <a:off x="8545661" y="1808901"/>
            <a:ext cx="2844502" cy="4316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7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111BE-A5D0-0E24-99E9-39A95957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A73551-17F9-7F79-25B5-79C012FC90DD}"/>
              </a:ext>
            </a:extLst>
          </p:cNvPr>
          <p:cNvSpPr txBox="1">
            <a:spLocks/>
          </p:cNvSpPr>
          <p:nvPr/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Proposed Renewal Opportunity Stages</a:t>
            </a:r>
            <a:endParaRPr lang="en-US" sz="3200" dirty="0">
              <a:solidFill>
                <a:srgbClr val="C00000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3E31-FB19-441C-9239-0196279D60EA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Reimagining the </a:t>
            </a:r>
            <a:r>
              <a:rPr lang="en-ZA" sz="2400" b="1" dirty="0">
                <a:solidFill>
                  <a:srgbClr val="7F7F7F"/>
                </a:solidFill>
                <a:latin typeface="+mj-lt"/>
              </a:rPr>
              <a:t>Renewal Journey Up Until Offer Acceptance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E838-A750-48F2-4A72-606BAFDF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48" t="6806" r="2235" b="5482"/>
          <a:stretch/>
        </p:blipFill>
        <p:spPr>
          <a:xfrm>
            <a:off x="639844" y="1706173"/>
            <a:ext cx="10912311" cy="4704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73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FBE3B-FDB0-DE39-6331-FE436A9F4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7CCCDC-595B-EBC3-3992-858842F9D6C2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Proposed Future-State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C09907-73D4-E80C-D6BB-5C4448FA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878063"/>
            <a:ext cx="11725275" cy="3482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F92741-A0C3-1D8F-DE57-269E6386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42" y="3819526"/>
            <a:ext cx="3649915" cy="2976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B2AFB-5473-DD1C-6044-7782CD92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4" y="4605606"/>
            <a:ext cx="4710377" cy="2142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D7B6E-24E3-88EE-D28B-F7E43629D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627" y="4210050"/>
            <a:ext cx="3343209" cy="25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F77F-AFC0-52DB-3A1A-74037C14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D2DC45-D3F2-25DA-90C6-7D2CDCC4A86E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Agile Delivery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BB921-F5BB-3134-FD62-FFE32E58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3" y="3364263"/>
            <a:ext cx="709612" cy="1225694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7C5596-DA5F-13BC-0728-8B5DEAB1C77C}"/>
              </a:ext>
            </a:extLst>
          </p:cNvPr>
          <p:cNvSpPr txBox="1">
            <a:spLocks/>
          </p:cNvSpPr>
          <p:nvPr/>
        </p:nvSpPr>
        <p:spPr>
          <a:xfrm>
            <a:off x="411601" y="4743978"/>
            <a:ext cx="1372019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rgbClr val="7F7F7F"/>
                </a:solidFill>
                <a:latin typeface="Proxima Nova Lt" panose="02000506030000020004" pitchFamily="50" charset="0"/>
              </a:rPr>
              <a:t>Product Backlog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8F3F5-B70E-96F9-40E0-71B0ADD7AE84}"/>
              </a:ext>
            </a:extLst>
          </p:cNvPr>
          <p:cNvSpPr txBox="1">
            <a:spLocks/>
          </p:cNvSpPr>
          <p:nvPr/>
        </p:nvSpPr>
        <p:spPr>
          <a:xfrm>
            <a:off x="3546910" y="1971044"/>
            <a:ext cx="2085267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rgbClr val="7F7F7F"/>
                </a:solidFill>
                <a:latin typeface="Proxima Nova Lt" panose="02000506030000020004" pitchFamily="50" charset="0"/>
              </a:rPr>
              <a:t>Process Improvement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E536B0-1F12-3712-995B-5644ADAFC3C3}"/>
              </a:ext>
            </a:extLst>
          </p:cNvPr>
          <p:cNvSpPr/>
          <p:nvPr/>
        </p:nvSpPr>
        <p:spPr>
          <a:xfrm>
            <a:off x="1825138" y="3636421"/>
            <a:ext cx="1152525" cy="708575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Sprint Planning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DF3860-B5CE-C229-D7D6-C044C8663AB0}"/>
              </a:ext>
            </a:extLst>
          </p:cNvPr>
          <p:cNvSpPr/>
          <p:nvPr/>
        </p:nvSpPr>
        <p:spPr>
          <a:xfrm>
            <a:off x="7556678" y="3601646"/>
            <a:ext cx="1076325" cy="708575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Sprint Demo</a:t>
            </a:r>
          </a:p>
        </p:txBody>
      </p:sp>
      <p:pic>
        <p:nvPicPr>
          <p:cNvPr id="9" name="Graphic 8" descr="Box trolley">
            <a:extLst>
              <a:ext uri="{FF2B5EF4-FFF2-40B4-BE49-F238E27FC236}">
                <a16:creationId xmlns:a16="http://schemas.microsoft.com/office/drawing/2014/main" id="{EA8BA7AC-DC60-DC34-813C-062C33A6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602" y="3312019"/>
            <a:ext cx="914400" cy="9144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6104FEA-1C7A-CF4D-E48A-A8B613EE22FD}"/>
              </a:ext>
            </a:extLst>
          </p:cNvPr>
          <p:cNvSpPr txBox="1">
            <a:spLocks/>
          </p:cNvSpPr>
          <p:nvPr/>
        </p:nvSpPr>
        <p:spPr>
          <a:xfrm>
            <a:off x="8821213" y="4357666"/>
            <a:ext cx="1372019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rgbClr val="7F7F7F"/>
                </a:solidFill>
                <a:latin typeface="Proxima Nova Lt" panose="02000506030000020004" pitchFamily="50" charset="0"/>
              </a:rPr>
              <a:t>Product Increment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CF30A6-E12B-0F43-7A55-C123A2A48903}"/>
              </a:ext>
            </a:extLst>
          </p:cNvPr>
          <p:cNvSpPr/>
          <p:nvPr/>
        </p:nvSpPr>
        <p:spPr>
          <a:xfrm>
            <a:off x="5416025" y="5669252"/>
            <a:ext cx="3558979" cy="519993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Backlog Refinement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6FC9BF-68A2-4029-48EE-D32CF0F73F4A}"/>
              </a:ext>
            </a:extLst>
          </p:cNvPr>
          <p:cNvSpPr/>
          <p:nvPr/>
        </p:nvSpPr>
        <p:spPr>
          <a:xfrm>
            <a:off x="10287002" y="3575505"/>
            <a:ext cx="1204845" cy="782161"/>
          </a:xfrm>
          <a:prstGeom prst="roundRect">
            <a:avLst/>
          </a:prstGeom>
          <a:solidFill>
            <a:srgbClr val="65B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285203-136E-77A7-8355-AB94616CE967}"/>
              </a:ext>
            </a:extLst>
          </p:cNvPr>
          <p:cNvSpPr/>
          <p:nvPr/>
        </p:nvSpPr>
        <p:spPr>
          <a:xfrm>
            <a:off x="7206664" y="2008110"/>
            <a:ext cx="1688599" cy="708575"/>
          </a:xfrm>
          <a:prstGeom prst="roundRect">
            <a:avLst/>
          </a:prstGeom>
          <a:solidFill>
            <a:srgbClr val="BCD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Sprint Retrospective</a:t>
            </a:r>
          </a:p>
        </p:txBody>
      </p:sp>
      <p:pic>
        <p:nvPicPr>
          <p:cNvPr id="14" name="Graphic 13" descr="List">
            <a:extLst>
              <a:ext uri="{FF2B5EF4-FFF2-40B4-BE49-F238E27FC236}">
                <a16:creationId xmlns:a16="http://schemas.microsoft.com/office/drawing/2014/main" id="{20EEAE57-FA75-0CA2-A896-2E781102A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7973" y="3535369"/>
            <a:ext cx="914400" cy="914400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37EF32A-FE00-213D-FD14-D3E627146EAD}"/>
              </a:ext>
            </a:extLst>
          </p:cNvPr>
          <p:cNvSpPr txBox="1">
            <a:spLocks/>
          </p:cNvSpPr>
          <p:nvPr/>
        </p:nvSpPr>
        <p:spPr>
          <a:xfrm>
            <a:off x="3137571" y="4563870"/>
            <a:ext cx="1175204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rgbClr val="7F7F7F"/>
                </a:solidFill>
                <a:latin typeface="Proxima Nova Lt" panose="02000506030000020004" pitchFamily="50" charset="0"/>
              </a:rPr>
              <a:t>Sprint Backlog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989A7-807E-8067-69FC-82CDA8636357}"/>
              </a:ext>
            </a:extLst>
          </p:cNvPr>
          <p:cNvGrpSpPr/>
          <p:nvPr/>
        </p:nvGrpSpPr>
        <p:grpSpPr>
          <a:xfrm>
            <a:off x="3871303" y="2777282"/>
            <a:ext cx="3355358" cy="2605015"/>
            <a:chOff x="3861778" y="2521853"/>
            <a:chExt cx="3355358" cy="2605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51F74CA-6875-2BC1-8976-CBF267AE2020}"/>
                </a:ext>
              </a:extLst>
            </p:cNvPr>
            <p:cNvGrpSpPr/>
            <p:nvPr/>
          </p:nvGrpSpPr>
          <p:grpSpPr>
            <a:xfrm>
              <a:off x="4506446" y="2606868"/>
              <a:ext cx="2520000" cy="2520000"/>
              <a:chOff x="4343400" y="1979740"/>
              <a:chExt cx="2160000" cy="2160000"/>
            </a:xfrm>
          </p:grpSpPr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13B714BC-40CC-C7AA-A018-C0306597A09A}"/>
                  </a:ext>
                </a:extLst>
              </p:cNvPr>
              <p:cNvSpPr/>
              <p:nvPr/>
            </p:nvSpPr>
            <p:spPr>
              <a:xfrm>
                <a:off x="4343400" y="1979740"/>
                <a:ext cx="2160000" cy="2160000"/>
              </a:xfrm>
              <a:prstGeom prst="flowChartConnector">
                <a:avLst/>
              </a:prstGeom>
              <a:gradFill flip="none" rotWithShape="1">
                <a:gsLst>
                  <a:gs pos="61000">
                    <a:srgbClr val="C9DB60"/>
                  </a:gs>
                  <a:gs pos="0">
                    <a:srgbClr val="F2F7D1"/>
                  </a:gs>
                  <a:gs pos="100000">
                    <a:srgbClr val="BCD727"/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42793774-B7F7-9B43-9E48-3CB43580A2F8}"/>
                  </a:ext>
                </a:extLst>
              </p:cNvPr>
              <p:cNvSpPr/>
              <p:nvPr/>
            </p:nvSpPr>
            <p:spPr>
              <a:xfrm>
                <a:off x="4703400" y="2339740"/>
                <a:ext cx="1440000" cy="1440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7F7F7F"/>
                    </a:solidFill>
                    <a:latin typeface="Proxima Nova Lt" panose="02000506030000020004" pitchFamily="50" charset="0"/>
                  </a:rPr>
                  <a:t>3-week Sprint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12BE2F-91BA-AFBB-7FB1-B56F4CB4B898}"/>
                </a:ext>
              </a:extLst>
            </p:cNvPr>
            <p:cNvSpPr/>
            <p:nvPr/>
          </p:nvSpPr>
          <p:spPr>
            <a:xfrm>
              <a:off x="4787302" y="2521853"/>
              <a:ext cx="481168" cy="457269"/>
            </a:xfrm>
            <a:prstGeom prst="ellipse">
              <a:avLst/>
            </a:prstGeom>
            <a:solidFill>
              <a:srgbClr val="256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CAEDADB2-0282-03D0-B9CC-8F254FDEFDF8}"/>
                </a:ext>
              </a:extLst>
            </p:cNvPr>
            <p:cNvSpPr txBox="1">
              <a:spLocks/>
            </p:cNvSpPr>
            <p:nvPr/>
          </p:nvSpPr>
          <p:spPr>
            <a:xfrm>
              <a:off x="3861778" y="2750487"/>
              <a:ext cx="1042352" cy="229239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400" dirty="0">
                  <a:solidFill>
                    <a:srgbClr val="7F7F7F"/>
                  </a:solidFill>
                  <a:latin typeface="Proxima Nova Lt" panose="02000506030000020004" pitchFamily="50" charset="0"/>
                </a:rPr>
                <a:t>Daily Stand-up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D388CC9-6636-FD39-CE77-49075C2EB7D2}"/>
                </a:ext>
              </a:extLst>
            </p:cNvPr>
            <p:cNvSpPr/>
            <p:nvPr/>
          </p:nvSpPr>
          <p:spPr>
            <a:xfrm rot="206551">
              <a:off x="6432580" y="3543025"/>
              <a:ext cx="784556" cy="440106"/>
            </a:xfrm>
            <a:prstGeom prst="triangle">
              <a:avLst/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FF939F8-5AF1-68E1-E0CB-4F4EE2C516C6}"/>
              </a:ext>
            </a:extLst>
          </p:cNvPr>
          <p:cNvSpPr/>
          <p:nvPr/>
        </p:nvSpPr>
        <p:spPr>
          <a:xfrm>
            <a:off x="1436595" y="3790394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314C9F-606C-E502-32AD-FF5EA8F4C435}"/>
              </a:ext>
            </a:extLst>
          </p:cNvPr>
          <p:cNvSpPr/>
          <p:nvPr/>
        </p:nvSpPr>
        <p:spPr>
          <a:xfrm>
            <a:off x="3026970" y="3775295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E4ADCE7-FEDB-C0FE-2416-E3E8D4698880}"/>
              </a:ext>
            </a:extLst>
          </p:cNvPr>
          <p:cNvSpPr/>
          <p:nvPr/>
        </p:nvSpPr>
        <p:spPr>
          <a:xfrm>
            <a:off x="4087925" y="3769219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683D917-0428-853C-F087-A21802ED5B59}"/>
              </a:ext>
            </a:extLst>
          </p:cNvPr>
          <p:cNvSpPr/>
          <p:nvPr/>
        </p:nvSpPr>
        <p:spPr>
          <a:xfrm>
            <a:off x="7107150" y="3742595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23E6E7D-8E37-543D-AB7C-1811E30853DA}"/>
              </a:ext>
            </a:extLst>
          </p:cNvPr>
          <p:cNvSpPr/>
          <p:nvPr/>
        </p:nvSpPr>
        <p:spPr>
          <a:xfrm>
            <a:off x="8720181" y="3742594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4AF620A-1939-2088-463F-364D0AA76576}"/>
              </a:ext>
            </a:extLst>
          </p:cNvPr>
          <p:cNvSpPr/>
          <p:nvPr/>
        </p:nvSpPr>
        <p:spPr>
          <a:xfrm>
            <a:off x="9867002" y="3731896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FB55FD21-65DD-48DE-BFC3-67D2AD12E678}"/>
              </a:ext>
            </a:extLst>
          </p:cNvPr>
          <p:cNvSpPr/>
          <p:nvPr/>
        </p:nvSpPr>
        <p:spPr>
          <a:xfrm rot="16200000" flipH="1">
            <a:off x="9180203" y="4360441"/>
            <a:ext cx="1739477" cy="1918134"/>
          </a:xfrm>
          <a:prstGeom prst="bentUpArrow">
            <a:avLst>
              <a:gd name="adj1" fmla="val 11843"/>
              <a:gd name="adj2" fmla="val 12656"/>
              <a:gd name="adj3" fmla="val 14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6401CE69-6570-D93F-F98A-2C21BA1B6E08}"/>
              </a:ext>
            </a:extLst>
          </p:cNvPr>
          <p:cNvSpPr/>
          <p:nvPr/>
        </p:nvSpPr>
        <p:spPr>
          <a:xfrm flipH="1">
            <a:off x="896179" y="5029921"/>
            <a:ext cx="4328026" cy="1037195"/>
          </a:xfrm>
          <a:prstGeom prst="bentUpArrow">
            <a:avLst>
              <a:gd name="adj1" fmla="val 19449"/>
              <a:gd name="adj2" fmla="val 17567"/>
              <a:gd name="adj3" fmla="val 14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4426CDF-2181-2DA7-DBC4-D0A660360652}"/>
              </a:ext>
            </a:extLst>
          </p:cNvPr>
          <p:cNvSpPr/>
          <p:nvPr/>
        </p:nvSpPr>
        <p:spPr>
          <a:xfrm rot="16200000">
            <a:off x="7699199" y="2969609"/>
            <a:ext cx="758086" cy="3734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69E811F0-B4AA-C7D6-4A0F-CA29DEF8A182}"/>
              </a:ext>
            </a:extLst>
          </p:cNvPr>
          <p:cNvSpPr/>
          <p:nvPr/>
        </p:nvSpPr>
        <p:spPr>
          <a:xfrm flipH="1" flipV="1">
            <a:off x="2143122" y="2236403"/>
            <a:ext cx="4892845" cy="1225695"/>
          </a:xfrm>
          <a:prstGeom prst="bentUpArrow">
            <a:avLst>
              <a:gd name="adj1" fmla="val 14504"/>
              <a:gd name="adj2" fmla="val 17313"/>
              <a:gd name="adj3" fmla="val 201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C4441E-7E3B-133D-7FB8-B9BB2A17F7EF}"/>
              </a:ext>
            </a:extLst>
          </p:cNvPr>
          <p:cNvGrpSpPr/>
          <p:nvPr/>
        </p:nvGrpSpPr>
        <p:grpSpPr>
          <a:xfrm>
            <a:off x="9924277" y="1960377"/>
            <a:ext cx="1656123" cy="914401"/>
            <a:chOff x="9857477" y="1483426"/>
            <a:chExt cx="1656123" cy="914401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9E6586-0F43-F89D-6137-894DF3BBB2CA}"/>
                </a:ext>
              </a:extLst>
            </p:cNvPr>
            <p:cNvSpPr/>
            <p:nvPr/>
          </p:nvSpPr>
          <p:spPr>
            <a:xfrm>
              <a:off x="9918865" y="1526331"/>
              <a:ext cx="270724" cy="246332"/>
            </a:xfrm>
            <a:prstGeom prst="roundRect">
              <a:avLst/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9CC22451-92EB-3FBC-D093-9D137B35A0F9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1581943"/>
              <a:ext cx="1302679" cy="19824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0" dirty="0">
                  <a:solidFill>
                    <a:srgbClr val="7F7F7F"/>
                  </a:solidFill>
                  <a:latin typeface="Proxima Nova Lt" panose="02000506030000020004" pitchFamily="50" charset="0"/>
                </a:rPr>
                <a:t>Open Box Activity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5EDAC7A-7726-50BE-5354-B1C31DB67CEF}"/>
                </a:ext>
              </a:extLst>
            </p:cNvPr>
            <p:cNvSpPr/>
            <p:nvPr/>
          </p:nvSpPr>
          <p:spPr>
            <a:xfrm>
              <a:off x="9918865" y="1822278"/>
              <a:ext cx="270724" cy="246332"/>
            </a:xfrm>
            <a:prstGeom prst="roundRect">
              <a:avLst/>
            </a:prstGeom>
            <a:solidFill>
              <a:srgbClr val="65B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Text Placeholder 5">
              <a:extLst>
                <a:ext uri="{FF2B5EF4-FFF2-40B4-BE49-F238E27FC236}">
                  <a16:creationId xmlns:a16="http://schemas.microsoft.com/office/drawing/2014/main" id="{F6A29FFA-9819-D1F9-708E-2F9EF9C66C03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1877890"/>
              <a:ext cx="1302679" cy="19072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0" dirty="0">
                  <a:solidFill>
                    <a:srgbClr val="7F7F7F"/>
                  </a:solidFill>
                  <a:latin typeface="Proxima Nova Lt" panose="02000506030000020004" pitchFamily="50" charset="0"/>
                </a:rPr>
                <a:t>Grainger Activity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9C2C782-A4F0-A1AC-DD4F-D5757E37D1B6}"/>
                </a:ext>
              </a:extLst>
            </p:cNvPr>
            <p:cNvSpPr/>
            <p:nvPr/>
          </p:nvSpPr>
          <p:spPr>
            <a:xfrm>
              <a:off x="9918865" y="2109081"/>
              <a:ext cx="270724" cy="246332"/>
            </a:xfrm>
            <a:prstGeom prst="roundRect">
              <a:avLst/>
            </a:prstGeom>
            <a:solidFill>
              <a:srgbClr val="256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Text Placeholder 5">
              <a:extLst>
                <a:ext uri="{FF2B5EF4-FFF2-40B4-BE49-F238E27FC236}">
                  <a16:creationId xmlns:a16="http://schemas.microsoft.com/office/drawing/2014/main" id="{42D34C60-69C2-98F7-0B0E-1DE0965A8E4E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2164693"/>
              <a:ext cx="1098955" cy="19824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0" dirty="0">
                  <a:solidFill>
                    <a:srgbClr val="7F7F7F"/>
                  </a:solidFill>
                  <a:latin typeface="Proxima Nova Lt" panose="02000506030000020004" pitchFamily="50" charset="0"/>
                </a:rPr>
                <a:t>Joint Activity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050F7C-ABDD-B1AB-9EAC-EB0F66445356}"/>
                </a:ext>
              </a:extLst>
            </p:cNvPr>
            <p:cNvSpPr/>
            <p:nvPr/>
          </p:nvSpPr>
          <p:spPr>
            <a:xfrm>
              <a:off x="9857477" y="1483426"/>
              <a:ext cx="1571691" cy="91440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0663307-018D-D262-ED32-8B7E9598CE37}"/>
              </a:ext>
            </a:extLst>
          </p:cNvPr>
          <p:cNvSpPr/>
          <p:nvPr/>
        </p:nvSpPr>
        <p:spPr>
          <a:xfrm rot="5400000">
            <a:off x="7484500" y="4811830"/>
            <a:ext cx="1217425" cy="3734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A56F354-F952-5243-C026-79BBF2875A5F}"/>
              </a:ext>
            </a:extLst>
          </p:cNvPr>
          <p:cNvSpPr txBox="1">
            <a:spLocks/>
          </p:cNvSpPr>
          <p:nvPr/>
        </p:nvSpPr>
        <p:spPr>
          <a:xfrm>
            <a:off x="1358766" y="5607258"/>
            <a:ext cx="3099852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rgbClr val="7F7F7F"/>
                </a:solidFill>
                <a:latin typeface="Proxima Nova Lt" panose="02000506030000020004" pitchFamily="50" charset="0"/>
              </a:rPr>
              <a:t>Backlog Refinement &amp; Prioritisation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C0238145-EC7C-1914-9318-3334F5FB5748}"/>
              </a:ext>
            </a:extLst>
          </p:cNvPr>
          <p:cNvSpPr txBox="1">
            <a:spLocks/>
          </p:cNvSpPr>
          <p:nvPr/>
        </p:nvSpPr>
        <p:spPr>
          <a:xfrm>
            <a:off x="9404781" y="5607258"/>
            <a:ext cx="1372019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rgbClr val="7F7F7F"/>
                </a:solidFill>
                <a:latin typeface="Proxima Nova Lt" panose="02000506030000020004" pitchFamily="50" charset="0"/>
              </a:rPr>
              <a:t>Feedback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038038-2579-3C95-822D-C9B280229746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Iterative delivery is achieved through a series of 3-week sprints </a:t>
            </a:r>
          </a:p>
        </p:txBody>
      </p:sp>
    </p:spTree>
    <p:extLst>
      <p:ext uri="{BB962C8B-B14F-4D97-AF65-F5344CB8AC3E}">
        <p14:creationId xmlns:p14="http://schemas.microsoft.com/office/powerpoint/2010/main" val="17948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9BEC8-C72F-728E-6775-CCDFED51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82B8FC-E4A4-0B8A-9ABD-D8029B1938A7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800" dirty="0">
              <a:solidFill>
                <a:schemeClr val="bg1"/>
              </a:solidFill>
            </a:endParaRPr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C73D5847-CAA0-B69B-AE2A-4EEC40DCEF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47BA3-40BE-8252-98BA-533FE787911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Overview</a:t>
            </a:r>
            <a:endParaRPr lang="en-US" sz="3200" dirty="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D128F-526D-9F35-0CDC-8A7314DAB0AE}"/>
              </a:ext>
            </a:extLst>
          </p:cNvPr>
          <p:cNvSpPr txBox="1"/>
          <p:nvPr/>
        </p:nvSpPr>
        <p:spPr>
          <a:xfrm>
            <a:off x="864245" y="1686233"/>
            <a:ext cx="10403189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Grainger plc have engaged with Open Box to redesign the existing </a:t>
            </a:r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Renewals Journey </a:t>
            </a: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their Salesforce org.</a:t>
            </a:r>
          </a:p>
          <a:p>
            <a:pPr algn="just"/>
            <a:endParaRPr lang="en-Z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​​The renewals process is currently shoehorned into the Salesforce leasing journey which is designed primarily for new leases. Many key inputs for this process are held </a:t>
            </a:r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system </a:t>
            </a: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(including price book rent in spreadsheets) or in other systems (such as arrears balances in Qube), requiring considerable </a:t>
            </a:r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effort </a:t>
            </a: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</a:t>
            </a:r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cross-check information </a:t>
            </a: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systems and key into </a:t>
            </a:r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offline spreadsheets </a:t>
            </a: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circulated between teams. Limitations with the </a:t>
            </a:r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portal </a:t>
            </a: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which tenants review renewal offers, result in tenants being regularly unable to access the portal.</a:t>
            </a:r>
          </a:p>
          <a:p>
            <a:pPr algn="just"/>
            <a:endParaRPr lang="en-Z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likely introduction of the </a:t>
            </a:r>
            <a:r>
              <a:rPr lang="en-ZA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Renters’ Rights Bill </a:t>
            </a: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2025 must additionally be considered as this will have a notable impact on the renewal process for the majority of Grainger’s tenants. </a:t>
            </a:r>
          </a:p>
          <a:p>
            <a:pPr algn="just"/>
            <a:endParaRPr lang="en-ZA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C4C36-EE65-16C3-E0D6-2C98DC8A4D23}"/>
              </a:ext>
            </a:extLst>
          </p:cNvPr>
          <p:cNvSpPr txBox="1"/>
          <p:nvPr/>
        </p:nvSpPr>
        <p:spPr>
          <a:xfrm>
            <a:off x="374635" y="844518"/>
            <a:ext cx="999808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Grainger Renewals Project </a:t>
            </a:r>
          </a:p>
        </p:txBody>
      </p:sp>
    </p:spTree>
    <p:extLst>
      <p:ext uri="{BB962C8B-B14F-4D97-AF65-F5344CB8AC3E}">
        <p14:creationId xmlns:p14="http://schemas.microsoft.com/office/powerpoint/2010/main" val="251996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ECA4B-D9C9-06A9-FF5B-8F60C728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5B27F77-B9BB-C40A-E667-063F82A5F664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1179F620-8D05-7ADF-34B0-61246A306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301C3-6E82-0834-5D04-BA3121D4BDB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Release 1 Forecast</a:t>
            </a:r>
            <a:endParaRPr lang="en-US" sz="3200" dirty="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E50E62-D1E7-84EF-A599-C01136025A32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Likely: 4 – 5 sprints = 12 – 15 weeks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FB1F4-560D-65CA-F4B2-E4701ACEC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21" y="1611680"/>
            <a:ext cx="7831757" cy="4535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8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53E68-1518-6053-D4DE-85281505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A90A80-D802-CAFC-5AA4-8E1D7593C81E}"/>
              </a:ext>
            </a:extLst>
          </p:cNvPr>
          <p:cNvSpPr/>
          <p:nvPr/>
        </p:nvSpPr>
        <p:spPr>
          <a:xfrm>
            <a:off x="933741" y="1345900"/>
            <a:ext cx="3548333" cy="1907920"/>
          </a:xfrm>
          <a:prstGeom prst="roundRect">
            <a:avLst>
              <a:gd name="adj" fmla="val 2617"/>
            </a:avLst>
          </a:prstGeom>
          <a:solidFill>
            <a:schemeClr val="bg1"/>
          </a:solidFill>
          <a:ln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A73F13-0D97-5507-21DE-C6053537FC93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07C1BE9-4807-44C1-694A-6EDC515C3550}"/>
              </a:ext>
            </a:extLst>
          </p:cNvPr>
          <p:cNvSpPr/>
          <p:nvPr/>
        </p:nvSpPr>
        <p:spPr>
          <a:xfrm>
            <a:off x="952412" y="3551431"/>
            <a:ext cx="3548333" cy="2404601"/>
          </a:xfrm>
          <a:prstGeom prst="roundRect">
            <a:avLst>
              <a:gd name="adj" fmla="val 2617"/>
            </a:avLst>
          </a:prstGeom>
          <a:solidFill>
            <a:schemeClr val="bg1"/>
          </a:solidFill>
          <a:ln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A9BF6B58-DAE6-99F7-F73C-282A0D090A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7259D-31F0-6A4E-5B6A-55992AD709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Project Team &amp; Forecasted Costs</a:t>
            </a:r>
            <a:endParaRPr lang="en-US" sz="3200" dirty="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5CDF1F-C802-CE40-4E5B-A064C3A42610}"/>
              </a:ext>
            </a:extLst>
          </p:cNvPr>
          <p:cNvSpPr/>
          <p:nvPr/>
        </p:nvSpPr>
        <p:spPr>
          <a:xfrm>
            <a:off x="5305060" y="2137957"/>
            <a:ext cx="2706630" cy="3053943"/>
          </a:xfrm>
          <a:prstGeom prst="roundRect">
            <a:avLst>
              <a:gd name="adj" fmla="val 26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9BB083-C32D-0913-CA55-EA8881FE6F65}"/>
              </a:ext>
            </a:extLst>
          </p:cNvPr>
          <p:cNvSpPr txBox="1">
            <a:spLocks/>
          </p:cNvSpPr>
          <p:nvPr/>
        </p:nvSpPr>
        <p:spPr>
          <a:xfrm>
            <a:off x="2069635" y="1548627"/>
            <a:ext cx="2154394" cy="170552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rgbClr val="7F7F7F"/>
                </a:solidFill>
                <a:latin typeface="Proxima Nova Rg"/>
              </a:rPr>
              <a:t>Salesforce Architect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7F7F7F"/>
                </a:solidFill>
                <a:latin typeface="Proxima Nova Rg"/>
              </a:rPr>
              <a:t>Business Analyst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7F7F7F"/>
                </a:solidFill>
                <a:latin typeface="Proxima Nova Rg"/>
              </a:rPr>
              <a:t>Developers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7F7F7F"/>
                </a:solidFill>
                <a:latin typeface="Proxima Nova Rg"/>
              </a:rPr>
              <a:t>Quality Assurance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7F7F7F"/>
                </a:solidFill>
                <a:latin typeface="Proxima Nova Rg"/>
              </a:rPr>
              <a:t>Project Manager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A93B049-D074-FEF4-75A8-A7845F246B10}"/>
              </a:ext>
            </a:extLst>
          </p:cNvPr>
          <p:cNvSpPr txBox="1">
            <a:spLocks/>
          </p:cNvSpPr>
          <p:nvPr/>
        </p:nvSpPr>
        <p:spPr>
          <a:xfrm>
            <a:off x="2069635" y="3733818"/>
            <a:ext cx="2394934" cy="76304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rgbClr val="7F7F7F"/>
                </a:solidFill>
                <a:latin typeface="Proxima Nova Rg"/>
              </a:rPr>
              <a:t>Product Owner</a:t>
            </a:r>
            <a:br>
              <a:rPr lang="en-GB" sz="1400" dirty="0">
                <a:solidFill>
                  <a:srgbClr val="7F7F7F"/>
                </a:solidFill>
                <a:latin typeface="Proxima Nova Rg"/>
              </a:rPr>
            </a:br>
            <a:r>
              <a:rPr lang="en-GB" sz="1400" dirty="0">
                <a:solidFill>
                  <a:srgbClr val="7F7F7F"/>
                </a:solidFill>
                <a:latin typeface="Proxima Nova Rg"/>
              </a:rPr>
              <a:t> </a:t>
            </a:r>
            <a:r>
              <a:rPr lang="en-GB" sz="1200" dirty="0">
                <a:solidFill>
                  <a:srgbClr val="7F7F7F"/>
                </a:solidFill>
                <a:latin typeface="Proxima Nova Rg"/>
              </a:rPr>
              <a:t>- Main point of contact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2A34F1-3388-170F-C447-99851E6BC135}"/>
              </a:ext>
            </a:extLst>
          </p:cNvPr>
          <p:cNvSpPr txBox="1">
            <a:spLocks/>
          </p:cNvSpPr>
          <p:nvPr/>
        </p:nvSpPr>
        <p:spPr>
          <a:xfrm>
            <a:off x="2069635" y="4457680"/>
            <a:ext cx="2432999" cy="1320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rgbClr val="7F7F7F"/>
                </a:solidFill>
                <a:latin typeface="Proxima Nova Rg"/>
              </a:rPr>
              <a:t>Subject Matter Experts</a:t>
            </a:r>
            <a:br>
              <a:rPr lang="en-GB" sz="1400" dirty="0">
                <a:solidFill>
                  <a:srgbClr val="7F7F7F"/>
                </a:solidFill>
                <a:latin typeface="Proxima Nova Rg"/>
              </a:rPr>
            </a:br>
            <a:r>
              <a:rPr lang="en-GB" sz="1400" dirty="0">
                <a:solidFill>
                  <a:srgbClr val="7F7F7F"/>
                </a:solidFill>
                <a:latin typeface="Proxima Nova Rg"/>
              </a:rPr>
              <a:t>Project Sponsor</a:t>
            </a:r>
            <a:br>
              <a:rPr lang="en-GB" sz="1400" dirty="0">
                <a:solidFill>
                  <a:srgbClr val="7F7F7F"/>
                </a:solidFill>
                <a:latin typeface="Proxima Nova Rg"/>
              </a:rPr>
            </a:br>
            <a:r>
              <a:rPr lang="en-GB" sz="1400" dirty="0">
                <a:solidFill>
                  <a:srgbClr val="7F7F7F"/>
                </a:solidFill>
                <a:latin typeface="Proxima Nova Rg"/>
              </a:rPr>
              <a:t> - </a:t>
            </a:r>
            <a:r>
              <a:rPr lang="en-GB" sz="1200" dirty="0">
                <a:solidFill>
                  <a:srgbClr val="7F7F7F"/>
                </a:solidFill>
                <a:latin typeface="Proxima Nova Rg"/>
              </a:rPr>
              <a:t>Involved in Demos &amp; UAT</a:t>
            </a:r>
          </a:p>
          <a:p>
            <a:pPr>
              <a:buFontTx/>
              <a:buChar char="-"/>
            </a:pPr>
            <a:endParaRPr lang="en-GB" sz="400" dirty="0">
              <a:solidFill>
                <a:srgbClr val="7F7F7F"/>
              </a:solidFill>
              <a:latin typeface="Proxima Nova Rg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7F7F7F"/>
                </a:solidFill>
                <a:latin typeface="Proxima Nova Rg"/>
              </a:rPr>
              <a:t>Change Management &amp; </a:t>
            </a:r>
            <a:br>
              <a:rPr lang="en-GB" sz="1400" dirty="0">
                <a:solidFill>
                  <a:srgbClr val="7F7F7F"/>
                </a:solidFill>
                <a:latin typeface="Proxima Nova Rg"/>
              </a:rPr>
            </a:br>
            <a:r>
              <a:rPr lang="en-GB" sz="1400" dirty="0">
                <a:solidFill>
                  <a:srgbClr val="7F7F7F"/>
                </a:solidFill>
                <a:latin typeface="Proxima Nova Rg"/>
              </a:rPr>
              <a:t>End User Training Specialist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F7392A0-6220-30E0-04E4-6DCAAC9C95C4}"/>
              </a:ext>
            </a:extLst>
          </p:cNvPr>
          <p:cNvSpPr txBox="1">
            <a:spLocks/>
          </p:cNvSpPr>
          <p:nvPr/>
        </p:nvSpPr>
        <p:spPr>
          <a:xfrm>
            <a:off x="1175546" y="3390856"/>
            <a:ext cx="2073054" cy="3277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cap="all" dirty="0">
                <a:solidFill>
                  <a:srgbClr val="7F7F7F"/>
                </a:solidFill>
                <a:latin typeface="Proxima Nova Lt" panose="02000506030000020004" pitchFamily="50" charset="0"/>
              </a:rPr>
              <a:t>GRAINGER Delivery Team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10564CD-50D5-1E9F-69FF-3AB955095648}"/>
              </a:ext>
            </a:extLst>
          </p:cNvPr>
          <p:cNvSpPr txBox="1">
            <a:spLocks/>
          </p:cNvSpPr>
          <p:nvPr/>
        </p:nvSpPr>
        <p:spPr>
          <a:xfrm>
            <a:off x="5792613" y="2609528"/>
            <a:ext cx="1298469" cy="5610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6"/>
                </a:solidFill>
                <a:latin typeface="Proxima Nova Rg" panose="02000506030000020004" pitchFamily="50" charset="0"/>
              </a:rPr>
              <a:t>560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5FF434-A8E9-C3AE-5123-D0100ED985D3}"/>
              </a:ext>
            </a:extLst>
          </p:cNvPr>
          <p:cNvSpPr txBox="1">
            <a:spLocks/>
          </p:cNvSpPr>
          <p:nvPr/>
        </p:nvSpPr>
        <p:spPr>
          <a:xfrm>
            <a:off x="5792613" y="3121975"/>
            <a:ext cx="1639637" cy="1916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hours / month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484D89C-3447-E6DC-ACD3-22C8191A177F}"/>
              </a:ext>
            </a:extLst>
          </p:cNvPr>
          <p:cNvSpPr txBox="1">
            <a:spLocks/>
          </p:cNvSpPr>
          <p:nvPr/>
        </p:nvSpPr>
        <p:spPr>
          <a:xfrm>
            <a:off x="1175545" y="1170984"/>
            <a:ext cx="2073054" cy="3277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cap="all" dirty="0">
                <a:solidFill>
                  <a:srgbClr val="7F7F7F"/>
                </a:solidFill>
                <a:latin typeface="Proxima Nova Lt" panose="02000506030000020004" pitchFamily="50" charset="0"/>
              </a:rPr>
              <a:t>Open Box Delivery Team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45DAFA-882C-5276-252A-D899CE21E74B}"/>
              </a:ext>
            </a:extLst>
          </p:cNvPr>
          <p:cNvSpPr txBox="1">
            <a:spLocks/>
          </p:cNvSpPr>
          <p:nvPr/>
        </p:nvSpPr>
        <p:spPr>
          <a:xfrm>
            <a:off x="5792613" y="4274035"/>
            <a:ext cx="1610875" cy="36455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sprint cost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CBB6CF-CD7E-8833-5CA2-5FB84CF66F46}"/>
              </a:ext>
            </a:extLst>
          </p:cNvPr>
          <p:cNvSpPr txBox="1">
            <a:spLocks/>
          </p:cNvSpPr>
          <p:nvPr/>
        </p:nvSpPr>
        <p:spPr>
          <a:xfrm>
            <a:off x="5792613" y="3821007"/>
            <a:ext cx="1981770" cy="56327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6"/>
                </a:solidFill>
                <a:latin typeface="Proxima Nova Rg" panose="02000506030000020004" pitchFamily="50" charset="0"/>
              </a:rPr>
              <a:t>£40 950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869FA5-B579-8174-8E77-2E608E476654}"/>
              </a:ext>
            </a:extLst>
          </p:cNvPr>
          <p:cNvSpPr/>
          <p:nvPr/>
        </p:nvSpPr>
        <p:spPr>
          <a:xfrm>
            <a:off x="8673467" y="2137957"/>
            <a:ext cx="2706630" cy="3064095"/>
          </a:xfrm>
          <a:prstGeom prst="roundRect">
            <a:avLst>
              <a:gd name="adj" fmla="val 26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626F863-1CF9-F854-E013-223B00C66967}"/>
              </a:ext>
            </a:extLst>
          </p:cNvPr>
          <p:cNvSpPr txBox="1">
            <a:spLocks/>
          </p:cNvSpPr>
          <p:nvPr/>
        </p:nvSpPr>
        <p:spPr>
          <a:xfrm>
            <a:off x="9140268" y="3278058"/>
            <a:ext cx="1585137" cy="648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000" dirty="0">
                <a:solidFill>
                  <a:schemeClr val="accent6"/>
                </a:solidFill>
                <a:highlight>
                  <a:srgbClr val="FFFF00"/>
                </a:highlight>
                <a:latin typeface="Proxima Nova Rg" panose="02000506030000020004" pitchFamily="50" charset="0"/>
              </a:rPr>
              <a:t>6 </a:t>
            </a:r>
            <a:r>
              <a:rPr lang="en-US" sz="2400" dirty="0">
                <a:solidFill>
                  <a:schemeClr val="accent6"/>
                </a:solidFill>
                <a:highlight>
                  <a:srgbClr val="FFFF00"/>
                </a:highlight>
                <a:latin typeface="Proxima Nova Rg" panose="02000506030000020004" pitchFamily="50" charset="0"/>
              </a:rPr>
              <a:t>months</a:t>
            </a:r>
            <a:endParaRPr lang="en-US" sz="4000" dirty="0">
              <a:solidFill>
                <a:schemeClr val="accent6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9A48ADC-E364-2C87-1C33-A5C19E28229A}"/>
              </a:ext>
            </a:extLst>
          </p:cNvPr>
          <p:cNvSpPr txBox="1">
            <a:spLocks/>
          </p:cNvSpPr>
          <p:nvPr/>
        </p:nvSpPr>
        <p:spPr>
          <a:xfrm>
            <a:off x="9140268" y="3776775"/>
            <a:ext cx="1619728" cy="460584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duration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B1808C95-3292-4D2A-2FB8-A18D9F9C7C9D}"/>
              </a:ext>
            </a:extLst>
          </p:cNvPr>
          <p:cNvSpPr txBox="1">
            <a:spLocks/>
          </p:cNvSpPr>
          <p:nvPr/>
        </p:nvSpPr>
        <p:spPr>
          <a:xfrm>
            <a:off x="9140268" y="4259280"/>
            <a:ext cx="2239829" cy="56327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highlight>
                  <a:srgbClr val="FFFF00"/>
                </a:highlight>
                <a:latin typeface="Proxima Nova Rg" panose="02000506030000020004" pitchFamily="50" charset="0"/>
              </a:rPr>
              <a:t>£219,000 </a:t>
            </a:r>
            <a:r>
              <a:rPr lang="en-US" sz="3600" dirty="0">
                <a:solidFill>
                  <a:schemeClr val="accent6"/>
                </a:solidFill>
                <a:highlight>
                  <a:srgbClr val="FFFF00"/>
                </a:highlight>
                <a:latin typeface="Proxima Nova Rg" panose="02000506030000020004" pitchFamily="50" charset="0"/>
              </a:rPr>
              <a:t>– </a:t>
            </a:r>
            <a:r>
              <a:rPr lang="en-US" sz="3600">
                <a:solidFill>
                  <a:schemeClr val="accent6"/>
                </a:solidFill>
                <a:highlight>
                  <a:srgbClr val="FFFF00"/>
                </a:highlight>
                <a:latin typeface="Proxima Nova Rg" panose="02000506030000020004" pitchFamily="50" charset="0"/>
              </a:rPr>
              <a:t>£257,000</a:t>
            </a:r>
            <a:endParaRPr lang="en-US" sz="3600" dirty="0">
              <a:solidFill>
                <a:schemeClr val="accent6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E90376-8762-A3D5-686D-56E81778FF8B}"/>
              </a:ext>
            </a:extLst>
          </p:cNvPr>
          <p:cNvSpPr txBox="1">
            <a:spLocks/>
          </p:cNvSpPr>
          <p:nvPr/>
        </p:nvSpPr>
        <p:spPr>
          <a:xfrm>
            <a:off x="9140268" y="4699608"/>
            <a:ext cx="947962" cy="36455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total cost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7AFCAB-58D7-7564-73A4-4AA781F94D8A}"/>
              </a:ext>
            </a:extLst>
          </p:cNvPr>
          <p:cNvSpPr/>
          <p:nvPr/>
        </p:nvSpPr>
        <p:spPr>
          <a:xfrm>
            <a:off x="5305060" y="1657283"/>
            <a:ext cx="2706630" cy="3999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roxima Nova Rg" panose="02000506030000020004" pitchFamily="50" charset="0"/>
              </a:rPr>
              <a:t>1 Month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80C934C-1CB5-B922-F78F-69A73675C8E7}"/>
              </a:ext>
            </a:extLst>
          </p:cNvPr>
          <p:cNvSpPr txBox="1">
            <a:spLocks/>
          </p:cNvSpPr>
          <p:nvPr/>
        </p:nvSpPr>
        <p:spPr>
          <a:xfrm>
            <a:off x="9140268" y="2367586"/>
            <a:ext cx="2039922" cy="648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000" dirty="0">
                <a:solidFill>
                  <a:schemeClr val="accent6"/>
                </a:solidFill>
                <a:highlight>
                  <a:srgbClr val="FFFF00"/>
                </a:highlight>
                <a:latin typeface="Proxima Nova Rg" panose="02000506030000020004" pitchFamily="50" charset="0"/>
              </a:rPr>
              <a:t>5-6 </a:t>
            </a:r>
            <a:r>
              <a:rPr lang="en-US" sz="2400" dirty="0">
                <a:solidFill>
                  <a:schemeClr val="accent6"/>
                </a:solidFill>
                <a:highlight>
                  <a:srgbClr val="FFFF00"/>
                </a:highlight>
                <a:latin typeface="Proxima Nova Rg" panose="02000506030000020004" pitchFamily="50" charset="0"/>
              </a:rPr>
              <a:t>sprints</a:t>
            </a:r>
            <a:endParaRPr lang="en-US" sz="4000" dirty="0">
              <a:solidFill>
                <a:schemeClr val="accent6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7EAAB5F-A1E7-FDF5-DCD8-610AB045518D}"/>
              </a:ext>
            </a:extLst>
          </p:cNvPr>
          <p:cNvSpPr txBox="1">
            <a:spLocks/>
          </p:cNvSpPr>
          <p:nvPr/>
        </p:nvSpPr>
        <p:spPr>
          <a:xfrm>
            <a:off x="9140268" y="2879003"/>
            <a:ext cx="1619728" cy="460584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effort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0FF8A8-9AD0-974F-C835-83E3D3267553}"/>
              </a:ext>
            </a:extLst>
          </p:cNvPr>
          <p:cNvSpPr/>
          <p:nvPr/>
        </p:nvSpPr>
        <p:spPr>
          <a:xfrm>
            <a:off x="8673467" y="1657283"/>
            <a:ext cx="2706630" cy="3999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roxima Nova Rg" panose="02000506030000020004" pitchFamily="50" charset="0"/>
              </a:rPr>
              <a:t>Release 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870924-392B-3135-D3E0-8E1A1D765156}"/>
              </a:ext>
            </a:extLst>
          </p:cNvPr>
          <p:cNvGrpSpPr/>
          <p:nvPr/>
        </p:nvGrpSpPr>
        <p:grpSpPr>
          <a:xfrm>
            <a:off x="1123650" y="1857257"/>
            <a:ext cx="777154" cy="777151"/>
            <a:chOff x="4363427" y="1927570"/>
            <a:chExt cx="637916" cy="6379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642AE32-E0BA-AD08-AC2E-632F7281672F}"/>
                </a:ext>
              </a:extLst>
            </p:cNvPr>
            <p:cNvSpPr/>
            <p:nvPr/>
          </p:nvSpPr>
          <p:spPr>
            <a:xfrm>
              <a:off x="4363427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8AED40E8-7748-876C-202E-397C9EC00689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64665" y="2034904"/>
              <a:ext cx="427889" cy="4278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8B291E-F1B6-A996-23DA-B26A65C46EB1}"/>
              </a:ext>
            </a:extLst>
          </p:cNvPr>
          <p:cNvGrpSpPr/>
          <p:nvPr/>
        </p:nvGrpSpPr>
        <p:grpSpPr>
          <a:xfrm>
            <a:off x="8394833" y="2380877"/>
            <a:ext cx="583888" cy="583885"/>
            <a:chOff x="4372054" y="1927570"/>
            <a:chExt cx="637916" cy="637914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CC2F8A-4B8D-ED88-D4DF-7CCD6FF1B228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9C1D12CA-4ABF-D1D8-9CA0-738ADF4EC14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441916" y="1980833"/>
              <a:ext cx="517748" cy="51774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4BDC45A-D019-1AFE-EDA8-7161EEE728D2}"/>
              </a:ext>
            </a:extLst>
          </p:cNvPr>
          <p:cNvGrpSpPr/>
          <p:nvPr/>
        </p:nvGrpSpPr>
        <p:grpSpPr>
          <a:xfrm>
            <a:off x="8394833" y="3310296"/>
            <a:ext cx="583888" cy="583885"/>
            <a:chOff x="8394833" y="3310296"/>
            <a:chExt cx="583888" cy="58388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E6732BF-4908-B0FB-768D-E7BD59217D81}"/>
                </a:ext>
              </a:extLst>
            </p:cNvPr>
            <p:cNvSpPr/>
            <p:nvPr/>
          </p:nvSpPr>
          <p:spPr>
            <a:xfrm>
              <a:off x="8394833" y="3310296"/>
              <a:ext cx="583888" cy="583885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DF5C2F08-08EE-EABF-044B-C0973312C664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490952" y="3406413"/>
              <a:ext cx="391650" cy="39165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9FA935-0976-E81B-B384-76A6992B9E4A}"/>
              </a:ext>
            </a:extLst>
          </p:cNvPr>
          <p:cNvGrpSpPr/>
          <p:nvPr/>
        </p:nvGrpSpPr>
        <p:grpSpPr>
          <a:xfrm>
            <a:off x="8394833" y="4258568"/>
            <a:ext cx="583888" cy="583885"/>
            <a:chOff x="4372054" y="1927570"/>
            <a:chExt cx="637916" cy="63791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29E881B-9287-D9F7-0F0A-EFF58A0492A4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19EEC874-048B-72B8-F926-03B76E9E7395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424723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2D90E5-7E6D-C443-C908-AD4502C7C7A9}"/>
              </a:ext>
            </a:extLst>
          </p:cNvPr>
          <p:cNvGrpSpPr/>
          <p:nvPr/>
        </p:nvGrpSpPr>
        <p:grpSpPr>
          <a:xfrm>
            <a:off x="5036462" y="2597165"/>
            <a:ext cx="583888" cy="583885"/>
            <a:chOff x="5036462" y="2597165"/>
            <a:chExt cx="583888" cy="583885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6C840BA-B131-22C6-8574-B4D8B444DE59}"/>
                </a:ext>
              </a:extLst>
            </p:cNvPr>
            <p:cNvSpPr/>
            <p:nvPr/>
          </p:nvSpPr>
          <p:spPr>
            <a:xfrm>
              <a:off x="5036462" y="2597165"/>
              <a:ext cx="583888" cy="583885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C73F56CA-77E7-BD44-B42C-7E284DABE4E1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32581" y="2693282"/>
              <a:ext cx="391650" cy="39165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0CAE53-FA87-28A2-08C9-F31966810B45}"/>
              </a:ext>
            </a:extLst>
          </p:cNvPr>
          <p:cNvGrpSpPr/>
          <p:nvPr/>
        </p:nvGrpSpPr>
        <p:grpSpPr>
          <a:xfrm>
            <a:off x="5036462" y="3851889"/>
            <a:ext cx="583888" cy="583885"/>
            <a:chOff x="4372054" y="1927570"/>
            <a:chExt cx="637916" cy="63791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9EA561B-9B2E-604E-6DD9-9CF1BEC2EF08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8652121D-1AB3-61A6-EBBB-425FE273AEDE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424723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CA1EE1-6C6D-D4D0-0EAF-18355E8175DC}"/>
              </a:ext>
            </a:extLst>
          </p:cNvPr>
          <p:cNvGrpSpPr/>
          <p:nvPr/>
        </p:nvGrpSpPr>
        <p:grpSpPr>
          <a:xfrm>
            <a:off x="1127814" y="4391710"/>
            <a:ext cx="777154" cy="777151"/>
            <a:chOff x="4363427" y="1927570"/>
            <a:chExt cx="637916" cy="63791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15CE4BD-D443-BED8-7F69-21D3A2809556}"/>
                </a:ext>
              </a:extLst>
            </p:cNvPr>
            <p:cNvSpPr/>
            <p:nvPr/>
          </p:nvSpPr>
          <p:spPr>
            <a:xfrm>
              <a:off x="4363427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B638961-255E-6557-2354-BE96CAC4816E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64665" y="2034904"/>
              <a:ext cx="427889" cy="42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317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E67C6-6043-A825-4BF4-22227323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940CF04-65A4-EE31-50C9-A13C9A0F81DF}"/>
              </a:ext>
            </a:extLst>
          </p:cNvPr>
          <p:cNvSpPr txBox="1">
            <a:spLocks/>
          </p:cNvSpPr>
          <p:nvPr/>
        </p:nvSpPr>
        <p:spPr>
          <a:xfrm>
            <a:off x="353526" y="194529"/>
            <a:ext cx="7555563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accent6"/>
                </a:solidFill>
                <a:latin typeface="Proxima Nova Rg" panose="02000506030000020004" pitchFamily="50" charset="0"/>
              </a:rPr>
              <a:t>Dependencies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FFE39-4AA1-5B65-42F8-B3D68259083A}"/>
              </a:ext>
            </a:extLst>
          </p:cNvPr>
          <p:cNvSpPr txBox="1"/>
          <p:nvPr/>
        </p:nvSpPr>
        <p:spPr>
          <a:xfrm>
            <a:off x="940446" y="1394791"/>
            <a:ext cx="91556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project to activate &amp; end tenancies (as identified during the Right-to-Rent project).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Grainger adding daily integration to import tenancy arrears from the data warehouse into Salesforce. </a:t>
            </a:r>
          </a:p>
          <a:p>
            <a:pPr marL="742950" lvl="1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Imports from Qube would be additionally dependent on MRI enhancing the Qube web service. 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 DMR and affordable rent units (currently included in the Grainger Trust project).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139-3112-8C11-3859-3F3177638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109A51-2D06-7C4C-2D2A-C6D843870C1B}"/>
              </a:ext>
            </a:extLst>
          </p:cNvPr>
          <p:cNvSpPr txBox="1">
            <a:spLocks/>
          </p:cNvSpPr>
          <p:nvPr/>
        </p:nvSpPr>
        <p:spPr>
          <a:xfrm>
            <a:off x="353526" y="194529"/>
            <a:ext cx="5467837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accent6"/>
                </a:solidFill>
                <a:latin typeface="Proxima Nova Rg" panose="02000506030000020004" pitchFamily="50" charset="0"/>
              </a:rPr>
              <a:t>Next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A313F-688E-F69B-5454-D192230D14B4}"/>
              </a:ext>
            </a:extLst>
          </p:cNvPr>
          <p:cNvSpPr txBox="1"/>
          <p:nvPr/>
        </p:nvSpPr>
        <p:spPr>
          <a:xfrm>
            <a:off x="940445" y="1394791"/>
            <a:ext cx="962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Grainger to confirm they would like to move forward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Box to deliver a detailed Proposal Document for a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3-month engagement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deliver the first release of Renewals enhancements.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8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68CD-6A91-46D5-9F2E-D63140C574C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733799" y="2313790"/>
            <a:ext cx="4724400" cy="670560"/>
          </a:xfrm>
        </p:spPr>
        <p:txBody>
          <a:bodyPr lIns="91440" tIns="45720" rIns="91440" bIns="45720" anchor="b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Proxima Nova Semibold" panose="02000506030000020004" pitchFamily="2" charset="0"/>
              </a:rPr>
              <a:t>Thank You</a:t>
            </a:r>
            <a:endParaRPr lang="en-ZA" sz="3600" b="1" dirty="0">
              <a:solidFill>
                <a:schemeClr val="bg1"/>
              </a:solidFill>
              <a:latin typeface="Proxima Nova Semibold" panose="02000506030000020004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6D0F76C-A073-0741-0F08-E08F0009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3937" y="1073965"/>
            <a:ext cx="3264125" cy="1011419"/>
          </a:xfrm>
          <a:prstGeom prst="rect">
            <a:avLst/>
          </a:prstGeom>
        </p:spPr>
      </p:pic>
      <p:sp>
        <p:nvSpPr>
          <p:cNvPr id="9" name="Rectangle: Diagonal Corners Rounded 6">
            <a:extLst>
              <a:ext uri="{FF2B5EF4-FFF2-40B4-BE49-F238E27FC236}">
                <a16:creationId xmlns:a16="http://schemas.microsoft.com/office/drawing/2014/main" id="{8829291B-20E6-AF2E-8C5E-83B990D55A68}"/>
              </a:ext>
            </a:extLst>
          </p:cNvPr>
          <p:cNvSpPr/>
          <p:nvPr/>
        </p:nvSpPr>
        <p:spPr>
          <a:xfrm rot="10800000">
            <a:off x="446975" y="-927847"/>
            <a:ext cx="12623566" cy="7153835"/>
          </a:xfrm>
          <a:prstGeom prst="round2DiagRect">
            <a:avLst>
              <a:gd name="adj1" fmla="val 10307"/>
              <a:gd name="adj2" fmla="val 1315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96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26C530-9ECE-9698-C87D-95313AE607DB}"/>
              </a:ext>
            </a:extLst>
          </p:cNvPr>
          <p:cNvGrpSpPr/>
          <p:nvPr/>
        </p:nvGrpSpPr>
        <p:grpSpPr>
          <a:xfrm>
            <a:off x="8394833" y="2409752"/>
            <a:ext cx="583888" cy="583885"/>
            <a:chOff x="4372054" y="1927570"/>
            <a:chExt cx="637916" cy="63791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2211196-41BC-79F0-4FEC-4D7F5FB6DEDF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F0875A1-47BF-FC4E-CC02-7FF2FA4FE539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441916" y="1980833"/>
              <a:ext cx="517748" cy="51774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274618-2506-3CBF-1BA4-8EC6B9BB88F7}"/>
              </a:ext>
            </a:extLst>
          </p:cNvPr>
          <p:cNvGrpSpPr/>
          <p:nvPr/>
        </p:nvGrpSpPr>
        <p:grpSpPr>
          <a:xfrm>
            <a:off x="8394833" y="3348598"/>
            <a:ext cx="583888" cy="583885"/>
            <a:chOff x="4372054" y="1927570"/>
            <a:chExt cx="637916" cy="637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C624497-E980-7135-43D7-B3E45E2334A8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21674F4-BA29-ECD8-6816-D8977EB42EBD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481639" y="2021634"/>
              <a:ext cx="427890" cy="42789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D0E15E-93E1-CECE-508A-6888E1E83C43}"/>
              </a:ext>
            </a:extLst>
          </p:cNvPr>
          <p:cNvGrpSpPr/>
          <p:nvPr/>
        </p:nvGrpSpPr>
        <p:grpSpPr>
          <a:xfrm>
            <a:off x="8394833" y="4287443"/>
            <a:ext cx="583888" cy="583885"/>
            <a:chOff x="4372054" y="1927570"/>
            <a:chExt cx="637916" cy="63791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068F842-6379-E7C2-8F60-A6A5B05D9518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xima Nova Lt"/>
                <a:ea typeface="+mn-ea"/>
                <a:cs typeface="+mn-cs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A284F1-C5DB-4A01-C7DA-009DBC037F1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424723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124D0E-06AB-8B40-ACAF-BE6EAE9BFB6A}"/>
              </a:ext>
            </a:extLst>
          </p:cNvPr>
          <p:cNvGrpSpPr/>
          <p:nvPr/>
        </p:nvGrpSpPr>
        <p:grpSpPr>
          <a:xfrm>
            <a:off x="2614612" y="1785803"/>
            <a:ext cx="2494548" cy="1467608"/>
            <a:chOff x="8666113" y="2709298"/>
            <a:chExt cx="2494548" cy="146760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65F51D-4AB5-5BF3-40A6-DE5C44D832A5}"/>
                </a:ext>
              </a:extLst>
            </p:cNvPr>
            <p:cNvGrpSpPr/>
            <p:nvPr/>
          </p:nvGrpSpPr>
          <p:grpSpPr>
            <a:xfrm>
              <a:off x="8666113" y="2709298"/>
              <a:ext cx="2494548" cy="1467608"/>
              <a:chOff x="3918026" y="3104165"/>
              <a:chExt cx="2904193" cy="1708612"/>
            </a:xfrm>
          </p:grpSpPr>
          <p:sp>
            <p:nvSpPr>
              <p:cNvPr id="23" name="Rounded Rectangle 24">
                <a:extLst>
                  <a:ext uri="{FF2B5EF4-FFF2-40B4-BE49-F238E27FC236}">
                    <a16:creationId xmlns:a16="http://schemas.microsoft.com/office/drawing/2014/main" id="{24A33CDF-F00D-FD89-3164-155364D75039}"/>
                  </a:ext>
                </a:extLst>
              </p:cNvPr>
              <p:cNvSpPr/>
              <p:nvPr/>
            </p:nvSpPr>
            <p:spPr>
              <a:xfrm>
                <a:off x="3968423" y="3104165"/>
                <a:ext cx="2853796" cy="1675850"/>
              </a:xfrm>
              <a:prstGeom prst="roundRect">
                <a:avLst>
                  <a:gd name="adj" fmla="val 15971"/>
                </a:avLst>
              </a:prstGeom>
              <a:solidFill>
                <a:srgbClr val="BCD7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9EBC32D-0CA4-9449-348B-4EA274630483}"/>
                  </a:ext>
                </a:extLst>
              </p:cNvPr>
              <p:cNvSpPr/>
              <p:nvPr/>
            </p:nvSpPr>
            <p:spPr>
              <a:xfrm>
                <a:off x="3918026" y="4191136"/>
                <a:ext cx="515850" cy="621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5" name="Rounded Rectangle 26">
                <a:extLst>
                  <a:ext uri="{FF2B5EF4-FFF2-40B4-BE49-F238E27FC236}">
                    <a16:creationId xmlns:a16="http://schemas.microsoft.com/office/drawing/2014/main" id="{FE30E41A-D69C-B2C6-620F-C6F1076CAEE5}"/>
                  </a:ext>
                </a:extLst>
              </p:cNvPr>
              <p:cNvSpPr/>
              <p:nvPr/>
            </p:nvSpPr>
            <p:spPr>
              <a:xfrm>
                <a:off x="3968423" y="3104165"/>
                <a:ext cx="2853796" cy="1675850"/>
              </a:xfrm>
              <a:prstGeom prst="roundRect">
                <a:avLst>
                  <a:gd name="adj" fmla="val 27833"/>
                </a:avLst>
              </a:prstGeom>
              <a:solidFill>
                <a:srgbClr val="BCD7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87DF49-2D68-1C31-0512-E2E1142F81DA}"/>
                </a:ext>
              </a:extLst>
            </p:cNvPr>
            <p:cNvSpPr txBox="1"/>
            <p:nvPr/>
          </p:nvSpPr>
          <p:spPr>
            <a:xfrm>
              <a:off x="8902571" y="2943587"/>
              <a:ext cx="215364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dirty="0">
                  <a:solidFill>
                    <a:schemeClr val="bg1"/>
                  </a:solidFill>
                  <a:effectLst/>
                  <a:latin typeface="+mj-lt"/>
                </a:rPr>
                <a:t>Exceptional </a:t>
              </a:r>
              <a:br>
                <a:rPr lang="en-US" sz="1600" b="0" i="0" dirty="0">
                  <a:solidFill>
                    <a:schemeClr val="bg1"/>
                  </a:solidFill>
                  <a:effectLst/>
                  <a:latin typeface="+mj-lt"/>
                </a:rPr>
              </a:br>
              <a:r>
                <a:rPr lang="en-US" sz="1600" b="0" i="0" dirty="0">
                  <a:solidFill>
                    <a:schemeClr val="bg1"/>
                  </a:solidFill>
                  <a:effectLst/>
                  <a:latin typeface="+mj-lt"/>
                </a:rPr>
                <a:t>talent dedicated </a:t>
              </a:r>
              <a:br>
                <a:rPr lang="en-US" sz="1600" b="0" i="0" dirty="0">
                  <a:solidFill>
                    <a:schemeClr val="bg1"/>
                  </a:solidFill>
                  <a:effectLst/>
                  <a:latin typeface="+mj-lt"/>
                </a:rPr>
              </a:br>
              <a:r>
                <a:rPr lang="en-US" sz="1600" b="0" i="0" dirty="0">
                  <a:solidFill>
                    <a:schemeClr val="bg1"/>
                  </a:solidFill>
                  <a:effectLst/>
                  <a:latin typeface="+mj-lt"/>
                </a:rPr>
                <a:t>to improving business operations</a:t>
              </a: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73F7809F-6FA3-15B6-B222-BDC41B94DE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037580" y="5182180"/>
            <a:ext cx="533565" cy="53356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2F1FCB1-F593-AA5F-F750-5D4CE52199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90368" y="5984063"/>
            <a:ext cx="535814" cy="53581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090ED4E-9507-5E3A-9B9B-354BA28E7EB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112781" y="1720784"/>
            <a:ext cx="443089" cy="44308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6F93E81-597B-92A9-8ECC-0FD6D0F48505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98602" y="5959429"/>
            <a:ext cx="541197" cy="54119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5D3B1C4-6DAA-D9AF-E196-2D0AAD6B1C0D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22328" y="1163050"/>
            <a:ext cx="527405" cy="52740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0D93823-1A67-A3C1-7F40-526518D0333E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9490" y="1238089"/>
            <a:ext cx="517058" cy="5170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FA28B86-0738-943E-9093-6D6A5DB353A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09490" y="4153493"/>
            <a:ext cx="606554" cy="3682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FC0DA0-E984-6287-6FC6-54CD3D43555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6930" y="6030828"/>
            <a:ext cx="527406" cy="4890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769CDF-8D86-4FAD-9D44-2B7D557BD5E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6548" y="2641242"/>
            <a:ext cx="517059" cy="42713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FF695E-0FD6-193B-F1C6-E8ACB00DDE43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6579" y="1095770"/>
            <a:ext cx="594685" cy="59468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90760FC-2B1B-E6C1-FBE6-91E16F584D3C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-586815" y="3310989"/>
            <a:ext cx="621494" cy="62149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9D684A7-DD84-369E-9107-B2F1C2E268F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7742598" y="1032235"/>
            <a:ext cx="595578" cy="59557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C08262A-21C6-4BB2-15CD-1C8CC8B3907B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7700740" y="3912696"/>
            <a:ext cx="595578" cy="59557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19D306F-F86E-E986-30D1-5BD4FE2D0923}"/>
              </a:ext>
            </a:extLst>
          </p:cNvPr>
          <p:cNvGrpSpPr/>
          <p:nvPr/>
        </p:nvGrpSpPr>
        <p:grpSpPr>
          <a:xfrm>
            <a:off x="9921284" y="1333393"/>
            <a:ext cx="714127" cy="714124"/>
            <a:chOff x="4372054" y="1927570"/>
            <a:chExt cx="637916" cy="63791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42567F8-A80B-2550-1137-9443D3667BE8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36E35B06-8C6B-6CD3-5907-E913EB2FE1F1}"/>
                </a:ext>
              </a:extLst>
            </p:cNvPr>
            <p:cNvPicPr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4478336" y="2043446"/>
              <a:ext cx="371709" cy="37171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5C8C6B-577A-BD44-1E54-5B13B8F784FE}"/>
              </a:ext>
            </a:extLst>
          </p:cNvPr>
          <p:cNvGrpSpPr/>
          <p:nvPr/>
        </p:nvGrpSpPr>
        <p:grpSpPr>
          <a:xfrm>
            <a:off x="9921290" y="2284180"/>
            <a:ext cx="714128" cy="714124"/>
            <a:chOff x="4372054" y="1927570"/>
            <a:chExt cx="637916" cy="63791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383710-C6D6-B158-67A3-C52C9A418B1B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AE7A8516-C164-C8E8-9D99-6A604CF5ECE7}"/>
                </a:ext>
              </a:extLst>
            </p:cNvPr>
            <p:cNvPicPr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4478336" y="2043446"/>
              <a:ext cx="371709" cy="37171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688004-D396-A124-83B1-E4008E6A196E}"/>
              </a:ext>
            </a:extLst>
          </p:cNvPr>
          <p:cNvGrpSpPr/>
          <p:nvPr/>
        </p:nvGrpSpPr>
        <p:grpSpPr>
          <a:xfrm>
            <a:off x="9921290" y="3234968"/>
            <a:ext cx="714128" cy="714124"/>
            <a:chOff x="4372054" y="1927570"/>
            <a:chExt cx="637916" cy="63791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58CA022-D08C-9B5A-EA7D-32421466D2A1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4E268B12-73B9-7D54-57F6-5B7F880332F3}"/>
                </a:ext>
              </a:extLst>
            </p:cNvPr>
            <p:cNvPicPr>
              <a:picLocks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4465423" y="2029398"/>
              <a:ext cx="408880" cy="408881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07A388-CD45-9BC0-CD03-CE04C3C2CD8F}"/>
              </a:ext>
            </a:extLst>
          </p:cNvPr>
          <p:cNvGrpSpPr/>
          <p:nvPr/>
        </p:nvGrpSpPr>
        <p:grpSpPr>
          <a:xfrm>
            <a:off x="9921290" y="4185756"/>
            <a:ext cx="714128" cy="714124"/>
            <a:chOff x="4372054" y="1927570"/>
            <a:chExt cx="637916" cy="637914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F447C05-70DF-0AA1-FF8E-B846FDA65C6F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68C2331A-3CC1-E1BF-957A-BDC600D850CB}"/>
                </a:ext>
              </a:extLst>
            </p:cNvPr>
            <p:cNvPicPr>
              <a:picLocks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4460257" y="2018399"/>
              <a:ext cx="399798" cy="39584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5254ED7-F87F-8551-2E7C-D2026CAFED61}"/>
              </a:ext>
            </a:extLst>
          </p:cNvPr>
          <p:cNvGrpSpPr/>
          <p:nvPr/>
        </p:nvGrpSpPr>
        <p:grpSpPr>
          <a:xfrm>
            <a:off x="9920987" y="5248895"/>
            <a:ext cx="714128" cy="714124"/>
            <a:chOff x="4372054" y="1927570"/>
            <a:chExt cx="637916" cy="63791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837C20-0B66-1AB3-32CA-7AC24811816C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4D00D0AE-9B6B-8AD1-83A2-C4847AEC60EB}"/>
                </a:ext>
              </a:extLst>
            </p:cNvPr>
            <p:cNvPicPr>
              <a:picLocks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rcRect/>
            <a:stretch/>
          </p:blipFill>
          <p:spPr>
            <a:xfrm>
              <a:off x="4473364" y="2024860"/>
              <a:ext cx="408880" cy="408881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14EBB8-13A4-CB16-A7A3-DEF2877024F1}"/>
              </a:ext>
            </a:extLst>
          </p:cNvPr>
          <p:cNvGrpSpPr/>
          <p:nvPr/>
        </p:nvGrpSpPr>
        <p:grpSpPr>
          <a:xfrm>
            <a:off x="1639449" y="913689"/>
            <a:ext cx="714128" cy="714124"/>
            <a:chOff x="4372054" y="1927570"/>
            <a:chExt cx="637916" cy="63791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6856C9B-13DD-01A3-9B60-5284631C6139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521BEA3C-64B0-52D4-DCD7-9371AA93096E}"/>
                </a:ext>
              </a:extLst>
            </p:cNvPr>
            <p:cNvPicPr>
              <a:picLocks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4435659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4DC8B2-E433-5B61-0B1B-7B74D6F66827}"/>
              </a:ext>
            </a:extLst>
          </p:cNvPr>
          <p:cNvGrpSpPr/>
          <p:nvPr/>
        </p:nvGrpSpPr>
        <p:grpSpPr>
          <a:xfrm>
            <a:off x="1639449" y="2807909"/>
            <a:ext cx="714128" cy="714124"/>
            <a:chOff x="4372054" y="1927570"/>
            <a:chExt cx="637916" cy="637914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AAB5F2-0FDE-0EFA-4E8A-273D98CE70BD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F09ADEB-7F3B-C54F-14BC-2FAD6DFFB139}"/>
                </a:ext>
              </a:extLst>
            </p:cNvPr>
            <p:cNvPicPr>
              <a:picLocks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/>
            <a:stretch/>
          </p:blipFill>
          <p:spPr>
            <a:xfrm>
              <a:off x="4466544" y="2031654"/>
              <a:ext cx="395293" cy="395295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441F0A-7CE4-550D-5823-B8170711B018}"/>
              </a:ext>
            </a:extLst>
          </p:cNvPr>
          <p:cNvGrpSpPr/>
          <p:nvPr/>
        </p:nvGrpSpPr>
        <p:grpSpPr>
          <a:xfrm>
            <a:off x="1639449" y="3802239"/>
            <a:ext cx="714128" cy="714124"/>
            <a:chOff x="4372054" y="1927570"/>
            <a:chExt cx="637916" cy="63791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764338-D3F4-54A7-D2DF-F002F6F6715F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478D211-5511-2A13-D06C-5AFE848042C3}"/>
                </a:ext>
              </a:extLst>
            </p:cNvPr>
            <p:cNvPicPr>
              <a:picLocks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4436470" y="2001579"/>
              <a:ext cx="449768" cy="449769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4CB79BF-0B9A-6888-E929-7384AC9271D7}"/>
              </a:ext>
            </a:extLst>
          </p:cNvPr>
          <p:cNvGrpSpPr/>
          <p:nvPr/>
        </p:nvGrpSpPr>
        <p:grpSpPr>
          <a:xfrm>
            <a:off x="1620943" y="1835966"/>
            <a:ext cx="714128" cy="714124"/>
            <a:chOff x="4372054" y="1927570"/>
            <a:chExt cx="637916" cy="63791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9A20A1-BDDC-87EA-2BF3-66493CF155F9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E1A1E96-2654-3103-3DE0-7CD4ABA8A447}"/>
                </a:ext>
              </a:extLst>
            </p:cNvPr>
            <p:cNvPicPr>
              <a:picLocks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/>
          </p:blipFill>
          <p:spPr>
            <a:xfrm>
              <a:off x="4446137" y="1997633"/>
              <a:ext cx="436106" cy="436107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122820-9890-B073-E0DC-E9D90FC2009F}"/>
              </a:ext>
            </a:extLst>
          </p:cNvPr>
          <p:cNvGrpSpPr/>
          <p:nvPr/>
        </p:nvGrpSpPr>
        <p:grpSpPr>
          <a:xfrm>
            <a:off x="1666787" y="4773670"/>
            <a:ext cx="714128" cy="714124"/>
            <a:chOff x="4372054" y="1927570"/>
            <a:chExt cx="637916" cy="637914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8A84FD-FC1A-4F95-CEF5-9610AC057B6A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A117DF6F-AC03-2B85-3632-5DE019069858}"/>
                </a:ext>
              </a:extLst>
            </p:cNvPr>
            <p:cNvPicPr>
              <a:picLocks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4459751" y="2024860"/>
              <a:ext cx="408880" cy="408881"/>
            </a:xfrm>
            <a:prstGeom prst="rect">
              <a:avLst/>
            </a:prstGeom>
          </p:spPr>
        </p:pic>
      </p:grpSp>
      <p:pic>
        <p:nvPicPr>
          <p:cNvPr id="69" name="Graphic 68">
            <a:extLst>
              <a:ext uri="{FF2B5EF4-FFF2-40B4-BE49-F238E27FC236}">
                <a16:creationId xmlns:a16="http://schemas.microsoft.com/office/drawing/2014/main" id="{8EB2FA0F-9E7C-7EBF-723A-DB8F6A2013A3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>
            <a:off x="458275" y="362859"/>
            <a:ext cx="622358" cy="622358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3FF7E9D2-90FC-A3E3-F1CF-362B7471B39C}"/>
              </a:ext>
            </a:extLst>
          </p:cNvPr>
          <p:cNvPicPr>
            <a:picLocks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>
            <a:off x="4322384" y="332504"/>
            <a:ext cx="622358" cy="622358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929AC54-9997-C43C-C546-3103A2E3AEFE}"/>
              </a:ext>
            </a:extLst>
          </p:cNvPr>
          <p:cNvPicPr>
            <a:picLocks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>
            <a:off x="8047503" y="285863"/>
            <a:ext cx="743356" cy="74335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77934966-5EEB-4202-C37C-59D24B9A713F}"/>
              </a:ext>
            </a:extLst>
          </p:cNvPr>
          <p:cNvPicPr>
            <a:picLocks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/>
        </p:blipFill>
        <p:spPr>
          <a:xfrm>
            <a:off x="5255015" y="2056834"/>
            <a:ext cx="526911" cy="5269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69B9299-F5AF-0E49-9198-F940B22F80AB}"/>
              </a:ext>
            </a:extLst>
          </p:cNvPr>
          <p:cNvPicPr>
            <a:picLocks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5278895" y="3281554"/>
            <a:ext cx="486771" cy="48677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6A218E4-678D-136D-2B2C-390DCEDE7B9B}"/>
              </a:ext>
            </a:extLst>
          </p:cNvPr>
          <p:cNvPicPr>
            <a:picLocks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rcRect/>
          <a:stretch/>
        </p:blipFill>
        <p:spPr>
          <a:xfrm>
            <a:off x="5267353" y="4474663"/>
            <a:ext cx="503502" cy="50350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D49D08C4-D383-0FBA-159B-A6CF4B23B867}"/>
              </a:ext>
            </a:extLst>
          </p:cNvPr>
          <p:cNvPicPr>
            <a:picLocks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rcRect/>
          <a:stretch/>
        </p:blipFill>
        <p:spPr>
          <a:xfrm>
            <a:off x="5990854" y="5963388"/>
            <a:ext cx="443825" cy="44382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2E19CF62-2F42-ECBE-3B91-2B64BD4E425B}"/>
              </a:ext>
            </a:extLst>
          </p:cNvPr>
          <p:cNvPicPr>
            <a:picLocks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rcRect/>
          <a:stretch/>
        </p:blipFill>
        <p:spPr>
          <a:xfrm>
            <a:off x="11024816" y="2047517"/>
            <a:ext cx="503501" cy="50350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7D8E49C3-EA93-8173-96F2-BC88BCA7AD2B}"/>
              </a:ext>
            </a:extLst>
          </p:cNvPr>
          <p:cNvPicPr>
            <a:picLocks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rcRect/>
          <a:stretch/>
        </p:blipFill>
        <p:spPr>
          <a:xfrm>
            <a:off x="11038823" y="3247119"/>
            <a:ext cx="475502" cy="47549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DAE0899D-DBDB-6B1B-761B-9C70160C9056}"/>
              </a:ext>
            </a:extLst>
          </p:cNvPr>
          <p:cNvPicPr>
            <a:picLocks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rcRect/>
          <a:stretch/>
        </p:blipFill>
        <p:spPr>
          <a:xfrm>
            <a:off x="11390285" y="5412877"/>
            <a:ext cx="487444" cy="48744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E10C94D6-F5A0-22DE-6425-C24B7E41FE0A}"/>
              </a:ext>
            </a:extLst>
          </p:cNvPr>
          <p:cNvPicPr>
            <a:picLocks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rcRect/>
          <a:stretch/>
        </p:blipFill>
        <p:spPr>
          <a:xfrm>
            <a:off x="4246203" y="3531279"/>
            <a:ext cx="359887" cy="35988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1E729C83-53DF-41A0-E902-FC088C4ABFF8}"/>
              </a:ext>
            </a:extLst>
          </p:cNvPr>
          <p:cNvPicPr>
            <a:picLocks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rcRect/>
          <a:stretch/>
        </p:blipFill>
        <p:spPr>
          <a:xfrm>
            <a:off x="7483008" y="7745938"/>
            <a:ext cx="435463" cy="435464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2662B5B9-97D6-CD3C-182C-8BB51401F15E}"/>
              </a:ext>
            </a:extLst>
          </p:cNvPr>
          <p:cNvPicPr>
            <a:picLocks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rcRect/>
          <a:stretch/>
        </p:blipFill>
        <p:spPr>
          <a:xfrm>
            <a:off x="11814688" y="7861236"/>
            <a:ext cx="595577" cy="45914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930905-F850-6DAD-FCED-C176BF8398C0}"/>
              </a:ext>
            </a:extLst>
          </p:cNvPr>
          <p:cNvPicPr>
            <a:picLocks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rcRect/>
          <a:stretch/>
        </p:blipFill>
        <p:spPr>
          <a:xfrm>
            <a:off x="4672935" y="5154325"/>
            <a:ext cx="435463" cy="43546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003CDFFA-4C42-A103-7EE5-51517FDF531A}"/>
              </a:ext>
            </a:extLst>
          </p:cNvPr>
          <p:cNvPicPr>
            <a:picLocks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/>
        </p:blipFill>
        <p:spPr>
          <a:xfrm>
            <a:off x="7311695" y="5143815"/>
            <a:ext cx="435463" cy="435464"/>
          </a:xfrm>
          <a:prstGeom prst="rect">
            <a:avLst/>
          </a:prstGeom>
        </p:spPr>
      </p:pic>
      <p:pic>
        <p:nvPicPr>
          <p:cNvPr id="85" name="Picture 122">
            <a:extLst>
              <a:ext uri="{FF2B5EF4-FFF2-40B4-BE49-F238E27FC236}">
                <a16:creationId xmlns:a16="http://schemas.microsoft.com/office/drawing/2014/main" id="{0D231971-0AF8-1E92-62B6-0C9283310046}"/>
              </a:ext>
            </a:extLst>
          </p:cNvPr>
          <p:cNvPicPr>
            <a:picLocks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rcRect/>
          <a:stretch/>
        </p:blipFill>
        <p:spPr>
          <a:xfrm>
            <a:off x="3414878" y="5919002"/>
            <a:ext cx="438994" cy="438993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061AF49A-BEA1-23B1-4AB2-31958EB544C6}"/>
              </a:ext>
            </a:extLst>
          </p:cNvPr>
          <p:cNvPicPr>
            <a:picLocks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4774683" y="4123132"/>
            <a:ext cx="599294" cy="64111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09547D3B-DD11-6BD5-71CA-ABC06EA662D2}"/>
              </a:ext>
            </a:extLst>
          </p:cNvPr>
          <p:cNvPicPr>
            <a:picLocks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8580225" y="5761720"/>
            <a:ext cx="500996" cy="500997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F1D6800-A7D7-C902-8695-5644296E6F7F}"/>
              </a:ext>
            </a:extLst>
          </p:cNvPr>
          <p:cNvPicPr>
            <a:picLocks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7581238" y="8707640"/>
            <a:ext cx="459149" cy="459149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5DA877D8-E8ED-8839-E202-53A55EE264F3}"/>
              </a:ext>
            </a:extLst>
          </p:cNvPr>
          <p:cNvPicPr>
            <a:picLocks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85585" y="2762903"/>
            <a:ext cx="610958" cy="6109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EE98F5B-0811-9B7A-32B5-F1AF5BE4F82F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656" y="4190740"/>
            <a:ext cx="541197" cy="541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E73FDC-AD09-1B89-9E17-AC7D70D7AC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0197" y="2278572"/>
            <a:ext cx="527406" cy="489049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8D73C560-3763-31AE-1505-B0B8EB98EDD8}"/>
              </a:ext>
            </a:extLst>
          </p:cNvPr>
          <p:cNvSpPr txBox="1"/>
          <p:nvPr/>
        </p:nvSpPr>
        <p:spPr>
          <a:xfrm>
            <a:off x="864979" y="7767678"/>
            <a:ext cx="3226896" cy="366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Risk of Monetary Loss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6BD7075-6EDA-648E-D5AA-E1255C91E8F8}"/>
              </a:ext>
            </a:extLst>
          </p:cNvPr>
          <p:cNvSpPr txBox="1"/>
          <p:nvPr/>
        </p:nvSpPr>
        <p:spPr>
          <a:xfrm>
            <a:off x="8645350" y="7767678"/>
            <a:ext cx="3097646" cy="6462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Risk of Errors from Significant Manual Data Entry </a:t>
            </a:r>
          </a:p>
        </p:txBody>
      </p:sp>
      <p:sp>
        <p:nvSpPr>
          <p:cNvPr id="78" name="TextBox 16">
            <a:extLst>
              <a:ext uri="{FF2B5EF4-FFF2-40B4-BE49-F238E27FC236}">
                <a16:creationId xmlns:a16="http://schemas.microsoft.com/office/drawing/2014/main" id="{EC174568-80BE-1ECA-45D1-042C645D79AF}"/>
              </a:ext>
            </a:extLst>
          </p:cNvPr>
          <p:cNvSpPr txBox="1"/>
          <p:nvPr/>
        </p:nvSpPr>
        <p:spPr>
          <a:xfrm>
            <a:off x="8893761" y="8690705"/>
            <a:ext cx="2983968" cy="366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Limited Controls</a:t>
            </a:r>
          </a:p>
        </p:txBody>
      </p:sp>
      <p:sp>
        <p:nvSpPr>
          <p:cNvPr id="92" name="TextBox 16">
            <a:extLst>
              <a:ext uri="{FF2B5EF4-FFF2-40B4-BE49-F238E27FC236}">
                <a16:creationId xmlns:a16="http://schemas.microsoft.com/office/drawing/2014/main" id="{14E49CDC-DD9F-4F6F-CE3F-B142F19C7E54}"/>
              </a:ext>
            </a:extLst>
          </p:cNvPr>
          <p:cNvSpPr txBox="1"/>
          <p:nvPr/>
        </p:nvSpPr>
        <p:spPr>
          <a:xfrm>
            <a:off x="1047129" y="8550731"/>
            <a:ext cx="3179480" cy="6462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Risk of Renewing Tenancies that should be Denied</a:t>
            </a:r>
            <a:endParaRPr lang="en-US" sz="1700" b="1" kern="100" dirty="0">
              <a:solidFill>
                <a:srgbClr val="797979"/>
              </a:solidFill>
              <a:effectLst/>
              <a:latin typeface="+mj-lt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95" name="TextBox 16">
            <a:extLst>
              <a:ext uri="{FF2B5EF4-FFF2-40B4-BE49-F238E27FC236}">
                <a16:creationId xmlns:a16="http://schemas.microsoft.com/office/drawing/2014/main" id="{61FAEB53-BDFF-F016-1941-83E227C60F8C}"/>
              </a:ext>
            </a:extLst>
          </p:cNvPr>
          <p:cNvSpPr txBox="1"/>
          <p:nvPr/>
        </p:nvSpPr>
        <p:spPr>
          <a:xfrm>
            <a:off x="4872822" y="7767678"/>
            <a:ext cx="3105259" cy="366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Time-Consuming Tasks</a:t>
            </a:r>
          </a:p>
        </p:txBody>
      </p:sp>
      <p:sp>
        <p:nvSpPr>
          <p:cNvPr id="98" name="TextBox 16">
            <a:extLst>
              <a:ext uri="{FF2B5EF4-FFF2-40B4-BE49-F238E27FC236}">
                <a16:creationId xmlns:a16="http://schemas.microsoft.com/office/drawing/2014/main" id="{C50C8E6D-4E2D-8D96-8454-3C8C10DED89F}"/>
              </a:ext>
            </a:extLst>
          </p:cNvPr>
          <p:cNvSpPr txBox="1"/>
          <p:nvPr/>
        </p:nvSpPr>
        <p:spPr>
          <a:xfrm>
            <a:off x="5007555" y="8576131"/>
            <a:ext cx="2983968" cy="6462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Lack of Visibility &amp; Easily Accessible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285351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4D22-8498-29ED-ED93-F99293B1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42B95-0082-0884-51DE-34DF3F94E257}"/>
              </a:ext>
            </a:extLst>
          </p:cNvPr>
          <p:cNvSpPr txBox="1">
            <a:spLocks/>
          </p:cNvSpPr>
          <p:nvPr/>
        </p:nvSpPr>
        <p:spPr>
          <a:xfrm>
            <a:off x="353524" y="194529"/>
            <a:ext cx="8550723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Current State Process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545DE-0F2C-FE06-4BD7-241076105665}"/>
              </a:ext>
            </a:extLst>
          </p:cNvPr>
          <p:cNvSpPr txBox="1"/>
          <p:nvPr/>
        </p:nvSpPr>
        <p:spPr>
          <a:xfrm>
            <a:off x="353525" y="729653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Significant Inefficiencies, Risks &amp; Off-System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75263-E542-98F1-F0E0-1A6D96EB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9" y="1104781"/>
            <a:ext cx="5762469" cy="3565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C0D87-A771-DD03-9D05-D88A34864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710" y="1106052"/>
            <a:ext cx="5687985" cy="3565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77898-5905-09FB-EA5D-6298789AF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94" y="4664250"/>
            <a:ext cx="4615265" cy="216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ADC0D-C498-1F8F-A2C8-499E79BE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113" y="5611015"/>
            <a:ext cx="3569687" cy="1221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162B2-11B4-90CF-E045-969DD4767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654" y="5066695"/>
            <a:ext cx="3591022" cy="176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2B44D-5A46-B3CF-BA54-6F34E81C3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387" y="4395241"/>
            <a:ext cx="2658730" cy="655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30A2D-4994-B447-0C2D-F6855C014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2370" y="3737610"/>
            <a:ext cx="2656359" cy="618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713E7-1647-6347-DBAB-3E13736291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528" y="3737610"/>
            <a:ext cx="2491092" cy="17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0008A9-F951-8868-C52D-9CD0D36F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88EA68F-5935-FC27-2778-C43DD7F68D47}"/>
              </a:ext>
            </a:extLst>
          </p:cNvPr>
          <p:cNvSpPr txBox="1">
            <a:spLocks/>
          </p:cNvSpPr>
          <p:nvPr/>
        </p:nvSpPr>
        <p:spPr>
          <a:xfrm>
            <a:off x="353524" y="194529"/>
            <a:ext cx="8550723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Current State Process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C3C3B-AAD4-405F-9077-D7EE35B2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19" y="1104781"/>
            <a:ext cx="5762469" cy="3565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AC1EF7-906F-7C64-371F-8B4B6455B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10" y="1106052"/>
            <a:ext cx="5687985" cy="3565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6B1FA-18E6-D74E-8DF1-CBA3FAFFE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94" y="4664250"/>
            <a:ext cx="4615265" cy="2167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28685-BD10-E1CE-294A-F60CCF38F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113" y="5611015"/>
            <a:ext cx="3569687" cy="12211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FF9B9E-3C0D-22AB-62D6-EBBDDED2E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654" y="5066695"/>
            <a:ext cx="3591022" cy="1765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28FE2D-923D-56CE-3802-739A471F47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2387" y="4395241"/>
            <a:ext cx="2658730" cy="6557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50FC26-D4A4-F743-F577-E20543B07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2370" y="3737610"/>
            <a:ext cx="2656359" cy="618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843BD0-FF56-7675-F109-0D4875656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6528" y="3737610"/>
            <a:ext cx="2491092" cy="17966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A19EEB-A28B-E270-A9E4-B2C90F7AC3D2}"/>
              </a:ext>
            </a:extLst>
          </p:cNvPr>
          <p:cNvSpPr txBox="1"/>
          <p:nvPr/>
        </p:nvSpPr>
        <p:spPr>
          <a:xfrm>
            <a:off x="353525" y="729653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Significant Inefficiencies, Risks &amp; Off-System Processes</a:t>
            </a:r>
          </a:p>
        </p:txBody>
      </p:sp>
    </p:spTree>
    <p:extLst>
      <p:ext uri="{BB962C8B-B14F-4D97-AF65-F5344CB8AC3E}">
        <p14:creationId xmlns:p14="http://schemas.microsoft.com/office/powerpoint/2010/main" val="31155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F88A-55D7-C9F9-491E-F934A92A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51CF34-D33B-456E-6195-56A00FDCE989}"/>
              </a:ext>
            </a:extLst>
          </p:cNvPr>
          <p:cNvSpPr/>
          <p:nvPr/>
        </p:nvSpPr>
        <p:spPr>
          <a:xfrm rot="10800000">
            <a:off x="0" y="4302620"/>
            <a:ext cx="1047486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800" dirty="0">
              <a:solidFill>
                <a:schemeClr val="bg1"/>
              </a:solidFill>
            </a:endParaRPr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0EF9D5C8-12C7-D5B4-7222-16060A93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78572-4AF3-6E81-3255-38E4FB2961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Current Risks &amp; Challenges</a:t>
            </a:r>
          </a:p>
          <a:p>
            <a:pPr marL="0" indent="0">
              <a:buNone/>
            </a:pPr>
            <a:endParaRPr lang="en-US" sz="3200" dirty="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A6E6B02-A244-230D-A0F2-378D2DCF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5" y="384287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600D5796-3E70-D64B-4AE9-7ABA52C48B0C}"/>
              </a:ext>
            </a:extLst>
          </p:cNvPr>
          <p:cNvSpPr txBox="1"/>
          <p:nvPr/>
        </p:nvSpPr>
        <p:spPr>
          <a:xfrm>
            <a:off x="754029" y="1307596"/>
            <a:ext cx="3226896" cy="366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Risk of Monetary Loss </a:t>
            </a:r>
          </a:p>
        </p:txBody>
      </p:sp>
      <p:sp>
        <p:nvSpPr>
          <p:cNvPr id="10" name="TextBox 144">
            <a:extLst>
              <a:ext uri="{FF2B5EF4-FFF2-40B4-BE49-F238E27FC236}">
                <a16:creationId xmlns:a16="http://schemas.microsoft.com/office/drawing/2014/main" id="{7BF483FE-E77B-3EA6-DA26-CB2E5927BB26}"/>
              </a:ext>
            </a:extLst>
          </p:cNvPr>
          <p:cNvSpPr txBox="1"/>
          <p:nvPr/>
        </p:nvSpPr>
        <p:spPr>
          <a:xfrm>
            <a:off x="801447" y="1787768"/>
            <a:ext cx="2884433" cy="1371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NTQ received late.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Lease end diary not captured. 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Delayed rent increases for </a:t>
            </a:r>
            <a:r>
              <a:rPr lang="en-ZA" sz="13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Wales </a:t>
            </a: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must wait a further month.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Tenant sits on denied list for years &amp; rent </a:t>
            </a:r>
            <a:r>
              <a:rPr lang="en-ZA" sz="13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not increased.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80797C99-9B35-CF97-92C3-277DDD83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8" y="369905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3EA28A8B-F76B-D16E-E0B5-D83DE5E870E2}"/>
              </a:ext>
            </a:extLst>
          </p:cNvPr>
          <p:cNvSpPr txBox="1"/>
          <p:nvPr/>
        </p:nvSpPr>
        <p:spPr>
          <a:xfrm>
            <a:off x="8534400" y="1269496"/>
            <a:ext cx="3097646" cy="6462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Risk of Errors from Significant Manual Data Entry </a:t>
            </a:r>
          </a:p>
        </p:txBody>
      </p:sp>
      <p:sp>
        <p:nvSpPr>
          <p:cNvPr id="15" name="TextBox 144">
            <a:extLst>
              <a:ext uri="{FF2B5EF4-FFF2-40B4-BE49-F238E27FC236}">
                <a16:creationId xmlns:a16="http://schemas.microsoft.com/office/drawing/2014/main" id="{75FB860E-EC29-1C96-19C2-23C2B0580BAA}"/>
              </a:ext>
            </a:extLst>
          </p:cNvPr>
          <p:cNvSpPr txBox="1"/>
          <p:nvPr/>
        </p:nvSpPr>
        <p:spPr>
          <a:xfrm>
            <a:off x="8534401" y="2057643"/>
            <a:ext cx="3097645" cy="729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Inputting incorrect prices.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Accidentally overwriting or deleting information on the spreadsheet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7DF9B2E1-EE46-9484-7525-5523F631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8" y="3211782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59793C63-F43E-7346-E6FF-83B12D3DA632}"/>
              </a:ext>
            </a:extLst>
          </p:cNvPr>
          <p:cNvSpPr txBox="1"/>
          <p:nvPr/>
        </p:nvSpPr>
        <p:spPr>
          <a:xfrm>
            <a:off x="8648078" y="4135993"/>
            <a:ext cx="2983968" cy="366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Limited Controls</a:t>
            </a:r>
          </a:p>
        </p:txBody>
      </p:sp>
      <p:sp>
        <p:nvSpPr>
          <p:cNvPr id="19" name="TextBox 144">
            <a:extLst>
              <a:ext uri="{FF2B5EF4-FFF2-40B4-BE49-F238E27FC236}">
                <a16:creationId xmlns:a16="http://schemas.microsoft.com/office/drawing/2014/main" id="{AFADAA0E-703C-0170-E5E1-33A9ACADD844}"/>
              </a:ext>
            </a:extLst>
          </p:cNvPr>
          <p:cNvSpPr txBox="1"/>
          <p:nvPr/>
        </p:nvSpPr>
        <p:spPr>
          <a:xfrm>
            <a:off x="8648079" y="4868868"/>
            <a:ext cx="2883521" cy="729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Arrears checks are missed in error.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 approval for offers below minimum price </a:t>
            </a:r>
            <a:r>
              <a:rPr lang="en-ZA" sz="13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is skipped </a:t>
            </a: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error. 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9CA527B3-A556-DCF7-3818-70FE18C5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5" y="3187056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7B0348C1-0181-EFE3-2C78-218FAEE9F52A}"/>
              </a:ext>
            </a:extLst>
          </p:cNvPr>
          <p:cNvSpPr txBox="1"/>
          <p:nvPr/>
        </p:nvSpPr>
        <p:spPr>
          <a:xfrm>
            <a:off x="801446" y="3996019"/>
            <a:ext cx="3179480" cy="6462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Risk of Renewing Tenancies that should be Denied</a:t>
            </a:r>
            <a:endParaRPr lang="en-US" sz="1700" b="1" kern="100" dirty="0">
              <a:solidFill>
                <a:srgbClr val="797979"/>
              </a:solidFill>
              <a:effectLst/>
              <a:latin typeface="+mj-lt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23" name="TextBox 144">
            <a:extLst>
              <a:ext uri="{FF2B5EF4-FFF2-40B4-BE49-F238E27FC236}">
                <a16:creationId xmlns:a16="http://schemas.microsoft.com/office/drawing/2014/main" id="{67E98ADF-F57D-0A9A-0675-419E41BF02E1}"/>
              </a:ext>
            </a:extLst>
          </p:cNvPr>
          <p:cNvSpPr txBox="1"/>
          <p:nvPr/>
        </p:nvSpPr>
        <p:spPr>
          <a:xfrm>
            <a:off x="754029" y="4741868"/>
            <a:ext cx="3179477" cy="1371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Tenant falls into arrears after checks.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Renewals not aware of decision to serve notice. 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PM comments are deleted in error when unstructured feedback is cleaned-up.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04A8781E-D08C-2D84-E8B0-8923AFE9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42" y="395762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A5C88295-F55B-3887-5BDE-B3C703A424EA}"/>
              </a:ext>
            </a:extLst>
          </p:cNvPr>
          <p:cNvSpPr txBox="1"/>
          <p:nvPr/>
        </p:nvSpPr>
        <p:spPr>
          <a:xfrm>
            <a:off x="4761872" y="1307596"/>
            <a:ext cx="3105259" cy="366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Time-Consuming Tasks</a:t>
            </a:r>
          </a:p>
        </p:txBody>
      </p:sp>
      <p:sp>
        <p:nvSpPr>
          <p:cNvPr id="26" name="TextBox 144">
            <a:extLst>
              <a:ext uri="{FF2B5EF4-FFF2-40B4-BE49-F238E27FC236}">
                <a16:creationId xmlns:a16="http://schemas.microsoft.com/office/drawing/2014/main" id="{ADD09063-1879-CBCF-2BE9-290D9FC14BC4}"/>
              </a:ext>
            </a:extLst>
          </p:cNvPr>
          <p:cNvSpPr txBox="1"/>
          <p:nvPr/>
        </p:nvSpPr>
        <p:spPr>
          <a:xfrm>
            <a:off x="4660901" y="1803643"/>
            <a:ext cx="3084939" cy="1371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Duplicate data entry across Qube, spreadsheets and Salesforce. 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40% of renewal opportunities created in Salesforce are incorrect.</a:t>
            </a:r>
          </a:p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Tenants unable to use portal 50% of the time &amp; contact staff directly.</a:t>
            </a: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F06542D2-DA82-F544-FEA7-4FF9955F7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42" y="3187056"/>
            <a:ext cx="5302898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6">
            <a:extLst>
              <a:ext uri="{FF2B5EF4-FFF2-40B4-BE49-F238E27FC236}">
                <a16:creationId xmlns:a16="http://schemas.microsoft.com/office/drawing/2014/main" id="{ACF35721-3AAA-5CA0-DA6B-B13EA6AE3BDC}"/>
              </a:ext>
            </a:extLst>
          </p:cNvPr>
          <p:cNvSpPr txBox="1"/>
          <p:nvPr/>
        </p:nvSpPr>
        <p:spPr>
          <a:xfrm>
            <a:off x="4761872" y="3996019"/>
            <a:ext cx="2983968" cy="6462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700" b="1" kern="100" dirty="0">
                <a:solidFill>
                  <a:srgbClr val="797979"/>
                </a:solidFill>
                <a:effectLst/>
                <a:latin typeface="+mj-lt"/>
                <a:ea typeface="Calibri" panose="020F0502020204030204" pitchFamily="34" charset="0"/>
                <a:cs typeface="Times New Roman"/>
              </a:rPr>
              <a:t>Lack of Visibility &amp; Easily Accessible Information</a:t>
            </a:r>
          </a:p>
        </p:txBody>
      </p:sp>
      <p:sp>
        <p:nvSpPr>
          <p:cNvPr id="29" name="TextBox 144">
            <a:extLst>
              <a:ext uri="{FF2B5EF4-FFF2-40B4-BE49-F238E27FC236}">
                <a16:creationId xmlns:a16="http://schemas.microsoft.com/office/drawing/2014/main" id="{89FAE29D-2BBC-4CBF-70BE-212AECCEF84A}"/>
              </a:ext>
            </a:extLst>
          </p:cNvPr>
          <p:cNvSpPr txBox="1"/>
          <p:nvPr/>
        </p:nvSpPr>
        <p:spPr>
          <a:xfrm>
            <a:off x="4660901" y="4894268"/>
            <a:ext cx="3084940" cy="729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ZA" sz="1300" kern="100" dirty="0">
                <a:solidFill>
                  <a:srgbClr val="79797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 history of offers, counteroffers and tenant responses hinders negotiations and decision-making.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364E23-C162-9387-5548-583388DAFD4E}"/>
              </a:ext>
            </a:extLst>
          </p:cNvPr>
          <p:cNvSpPr txBox="1"/>
          <p:nvPr/>
        </p:nvSpPr>
        <p:spPr>
          <a:xfrm>
            <a:off x="864244" y="7586932"/>
            <a:ext cx="10762817" cy="3753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000" b="1" dirty="0">
                <a:solidFill>
                  <a:srgbClr val="7F7F7F"/>
                </a:solidFill>
                <a:latin typeface="+mj-lt"/>
              </a:rPr>
              <a:t>Current Challenges with the Renewals Process:</a:t>
            </a:r>
            <a:endParaRPr lang="en-ZA" sz="2000" b="1" dirty="0">
              <a:solidFill>
                <a:srgbClr val="7F7F7F"/>
              </a:solidFill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7D8936-C4F9-315D-8661-3616262F4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91" y="8095828"/>
            <a:ext cx="1678903" cy="9910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E99C625-0E37-2008-5009-035BD90AF039}"/>
              </a:ext>
            </a:extLst>
          </p:cNvPr>
          <p:cNvSpPr txBox="1"/>
          <p:nvPr/>
        </p:nvSpPr>
        <p:spPr>
          <a:xfrm>
            <a:off x="906492" y="8222043"/>
            <a:ext cx="1655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Risk of Errors from Significant Manual Data Entry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69089F1-0B87-D852-704C-4EAE4A339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369" y="8095828"/>
            <a:ext cx="1678903" cy="9910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52159A-43DE-2E64-6DAA-AE909D684AD6}"/>
              </a:ext>
            </a:extLst>
          </p:cNvPr>
          <p:cNvSpPr txBox="1"/>
          <p:nvPr/>
        </p:nvSpPr>
        <p:spPr>
          <a:xfrm>
            <a:off x="2649370" y="8329765"/>
            <a:ext cx="1655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Time-Consuming Tasks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E3A27B-A89C-5512-F791-D29B7267D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055" y="8095828"/>
            <a:ext cx="1678903" cy="9910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84F0BC4-157A-2B42-CA2F-0FF3B8975A47}"/>
              </a:ext>
            </a:extLst>
          </p:cNvPr>
          <p:cNvSpPr txBox="1"/>
          <p:nvPr/>
        </p:nvSpPr>
        <p:spPr>
          <a:xfrm>
            <a:off x="4390056" y="8119453"/>
            <a:ext cx="1655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Duplicate Data Entry across Salesforce, Qube &amp; Spreadsheets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DD69E83-3A63-BF4F-E640-EF929736B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741" y="8095828"/>
            <a:ext cx="1678903" cy="9910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6A3B97-281A-D524-6C1C-ECF20D1533C9}"/>
              </a:ext>
            </a:extLst>
          </p:cNvPr>
          <p:cNvSpPr txBox="1"/>
          <p:nvPr/>
        </p:nvSpPr>
        <p:spPr>
          <a:xfrm>
            <a:off x="6130742" y="8222043"/>
            <a:ext cx="1655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Lack of Visibility Hinders Decision-Making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237B4A3-A9B2-0DCB-A7AA-4583DFA29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427" y="8095828"/>
            <a:ext cx="1678903" cy="9910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A9287C-21D7-440B-8286-8BF35C4D67FD}"/>
              </a:ext>
            </a:extLst>
          </p:cNvPr>
          <p:cNvSpPr txBox="1"/>
          <p:nvPr/>
        </p:nvSpPr>
        <p:spPr>
          <a:xfrm>
            <a:off x="7871428" y="8222043"/>
            <a:ext cx="1655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Risk of Renewing Tenancies that Should be Denied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B18F41-D078-7461-20E0-4A1D90CE2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319" y="8095828"/>
            <a:ext cx="1678903" cy="9910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39F66A-5A27-CD52-20C0-B403854640C5}"/>
              </a:ext>
            </a:extLst>
          </p:cNvPr>
          <p:cNvSpPr txBox="1"/>
          <p:nvPr/>
        </p:nvSpPr>
        <p:spPr>
          <a:xfrm>
            <a:off x="9612320" y="8222043"/>
            <a:ext cx="1655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Delayed Renewals Result in Monetary Loss</a:t>
            </a:r>
          </a:p>
        </p:txBody>
      </p:sp>
    </p:spTree>
    <p:extLst>
      <p:ext uri="{BB962C8B-B14F-4D97-AF65-F5344CB8AC3E}">
        <p14:creationId xmlns:p14="http://schemas.microsoft.com/office/powerpoint/2010/main" val="4400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D44F2-BB20-C046-03CB-9A0035C9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B79A76-660F-4F71-659A-6FE8557E0197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3D0E4E65-31B9-41D8-F18C-8AAFA2239D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F91EC-4910-1515-11A6-8E235F3500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Vision &amp; Objectives</a:t>
            </a:r>
            <a:endParaRPr lang="en-US" sz="3200" dirty="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FC97B-5A42-6644-0B42-A8EB842DFC30}"/>
              </a:ext>
            </a:extLst>
          </p:cNvPr>
          <p:cNvSpPr txBox="1">
            <a:spLocks/>
          </p:cNvSpPr>
          <p:nvPr/>
        </p:nvSpPr>
        <p:spPr>
          <a:xfrm>
            <a:off x="940445" y="1309294"/>
            <a:ext cx="10213330" cy="1921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b="1" dirty="0">
                <a:solidFill>
                  <a:srgbClr val="7F7F7F"/>
                </a:solidFill>
                <a:latin typeface="+mj-lt"/>
              </a:rPr>
              <a:t>Project Vision :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Replace the existing tenant portal for renewal offers as well as the offline renewal spreadsheets with an enhanced Salesforce Renewals Journey that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manual data entry, removes the need to cross-check information between Salesforce and Qube, and delivers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will remain relevant once the Renters’ Rights Bill is enacted.</a:t>
            </a:r>
            <a:r>
              <a:rPr lang="en-Z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50184E-31C6-C8E0-3127-CB8265A63680}"/>
              </a:ext>
            </a:extLst>
          </p:cNvPr>
          <p:cNvSpPr txBox="1">
            <a:spLocks/>
          </p:cNvSpPr>
          <p:nvPr/>
        </p:nvSpPr>
        <p:spPr>
          <a:xfrm>
            <a:off x="940444" y="3551660"/>
            <a:ext cx="10943745" cy="451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b="1" dirty="0">
                <a:solidFill>
                  <a:srgbClr val="7F7F7F"/>
                </a:solidFill>
                <a:latin typeface="+mj-lt"/>
              </a:rPr>
              <a:t>Key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oxima Nova Lt" panose="02000506030000020004" pitchFamily="50" charset="0"/>
                <a:ea typeface="+mn-ea"/>
                <a:cs typeface="+mn-cs"/>
              </a:rPr>
              <a:t> </a:t>
            </a:r>
            <a:r>
              <a:rPr lang="en-US" sz="2000" b="1" dirty="0">
                <a:solidFill>
                  <a:srgbClr val="7F7F7F"/>
                </a:solidFill>
                <a:latin typeface="+mj-lt"/>
              </a:rPr>
              <a:t>Objectives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Proxima Nova Lt" panose="02000506030000020004" pitchFamily="50" charset="0"/>
                <a:ea typeface="+mn-ea"/>
                <a:cs typeface="+mn-cs"/>
              </a:rPr>
              <a:t> </a:t>
            </a:r>
            <a:r>
              <a:rPr lang="en-US" sz="2000" b="1" dirty="0">
                <a:solidFill>
                  <a:srgbClr val="7F7F7F"/>
                </a:solidFill>
                <a:latin typeface="+mj-lt"/>
              </a:rPr>
              <a:t>: 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B295CAE-FAC9-4086-BF5C-21054E4BA52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8304" y="632656"/>
            <a:ext cx="629014" cy="62901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585845B3-E105-84B0-06C2-BD12E5F1DDA3}"/>
              </a:ext>
            </a:extLst>
          </p:cNvPr>
          <p:cNvGrpSpPr/>
          <p:nvPr/>
        </p:nvGrpSpPr>
        <p:grpSpPr>
          <a:xfrm>
            <a:off x="933760" y="4057731"/>
            <a:ext cx="1708037" cy="1009059"/>
            <a:chOff x="3918026" y="3104165"/>
            <a:chExt cx="2904193" cy="1708612"/>
          </a:xfrm>
        </p:grpSpPr>
        <p:sp>
          <p:nvSpPr>
            <p:cNvPr id="72" name="Rounded Rectangle 7">
              <a:extLst>
                <a:ext uri="{FF2B5EF4-FFF2-40B4-BE49-F238E27FC236}">
                  <a16:creationId xmlns:a16="http://schemas.microsoft.com/office/drawing/2014/main" id="{DE704E81-FCB7-A4E1-BB3B-D7DC2C2BA4C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455D4EC-99E7-4731-AF92-4CCBEEFD2300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4" name="Rounded Rectangle 9">
              <a:extLst>
                <a:ext uri="{FF2B5EF4-FFF2-40B4-BE49-F238E27FC236}">
                  <a16:creationId xmlns:a16="http://schemas.microsoft.com/office/drawing/2014/main" id="{B3080DAB-36C0-70E9-8C28-13A2C962563A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F17A8AD-CA3D-3E59-3791-FA79E01BDBB8}"/>
              </a:ext>
            </a:extLst>
          </p:cNvPr>
          <p:cNvGrpSpPr/>
          <p:nvPr/>
        </p:nvGrpSpPr>
        <p:grpSpPr>
          <a:xfrm>
            <a:off x="2731741" y="4057731"/>
            <a:ext cx="1708037" cy="1009059"/>
            <a:chOff x="3918026" y="3104165"/>
            <a:chExt cx="2904193" cy="1708612"/>
          </a:xfrm>
        </p:grpSpPr>
        <p:sp>
          <p:nvSpPr>
            <p:cNvPr id="77" name="Rounded Rectangle 7">
              <a:extLst>
                <a:ext uri="{FF2B5EF4-FFF2-40B4-BE49-F238E27FC236}">
                  <a16:creationId xmlns:a16="http://schemas.microsoft.com/office/drawing/2014/main" id="{8784262E-1628-6E0D-58FF-48E0F820A06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23B05D7-32DA-2D9B-7E27-8170C6754B61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9" name="Rounded Rectangle 9">
              <a:extLst>
                <a:ext uri="{FF2B5EF4-FFF2-40B4-BE49-F238E27FC236}">
                  <a16:creationId xmlns:a16="http://schemas.microsoft.com/office/drawing/2014/main" id="{45CB9DBB-0A81-0DAF-7CCB-3D39EC9465F4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roxima Nova Semibold" panose="02000506030000020004"/>
                </a:rPr>
                <a:t>Visibility into Tenancy Arrears in Salesforce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CF5490-3963-5305-26BE-3FB840352ADD}"/>
              </a:ext>
            </a:extLst>
          </p:cNvPr>
          <p:cNvGrpSpPr/>
          <p:nvPr/>
        </p:nvGrpSpPr>
        <p:grpSpPr>
          <a:xfrm>
            <a:off x="4529722" y="4057731"/>
            <a:ext cx="1708037" cy="1009059"/>
            <a:chOff x="3918026" y="3104165"/>
            <a:chExt cx="2904193" cy="1708612"/>
          </a:xfrm>
        </p:grpSpPr>
        <p:sp>
          <p:nvSpPr>
            <p:cNvPr id="81" name="Rounded Rectangle 7">
              <a:extLst>
                <a:ext uri="{FF2B5EF4-FFF2-40B4-BE49-F238E27FC236}">
                  <a16:creationId xmlns:a16="http://schemas.microsoft.com/office/drawing/2014/main" id="{AD095F0B-121F-5A6B-33DF-CCD6280F44CE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oxima Nova Semibold" panose="020005060300000200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EF681C-7019-0AB5-BA30-077BDD1D03F2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84" name="Rounded Rectangle 9">
              <a:extLst>
                <a:ext uri="{FF2B5EF4-FFF2-40B4-BE49-F238E27FC236}">
                  <a16:creationId xmlns:a16="http://schemas.microsoft.com/office/drawing/2014/main" id="{08C5C574-BE06-7E08-2281-C3C00787EE99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roxima Nova Semibold" panose="02000506030000020004"/>
                </a:rPr>
                <a:t>Maintain Offer &amp; Counteroffer History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3B5437C-F83B-A01D-EABE-827486A1C03F}"/>
              </a:ext>
            </a:extLst>
          </p:cNvPr>
          <p:cNvGrpSpPr/>
          <p:nvPr/>
        </p:nvGrpSpPr>
        <p:grpSpPr>
          <a:xfrm>
            <a:off x="6327703" y="4057731"/>
            <a:ext cx="1708037" cy="1009059"/>
            <a:chOff x="3918026" y="3104165"/>
            <a:chExt cx="2904193" cy="1708612"/>
          </a:xfrm>
        </p:grpSpPr>
        <p:sp>
          <p:nvSpPr>
            <p:cNvPr id="86" name="Rounded Rectangle 7">
              <a:extLst>
                <a:ext uri="{FF2B5EF4-FFF2-40B4-BE49-F238E27FC236}">
                  <a16:creationId xmlns:a16="http://schemas.microsoft.com/office/drawing/2014/main" id="{3546DFB1-BBF9-4DED-48C1-5472BF924855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Proxima Nova Semibold" panose="020005060300000200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1AE5A0-4ACC-301B-9B8E-C9F42403F909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88" name="Rounded Rectangle 9">
              <a:extLst>
                <a:ext uri="{FF2B5EF4-FFF2-40B4-BE49-F238E27FC236}">
                  <a16:creationId xmlns:a16="http://schemas.microsoft.com/office/drawing/2014/main" id="{2E59F52F-4469-DEB2-40F8-AD207504A48A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roxima Nova Semibold" panose="02000506030000020004"/>
                </a:rPr>
                <a:t>Automate Notifications, Highlight Delays &amp; Blockers</a:t>
              </a:r>
              <a:endParaRPr lang="en-GB" sz="1400" dirty="0">
                <a:latin typeface="Proxima Nova Semibold" panose="02000506030000020004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A67EFA0-77CF-E1D9-21BF-F928BBAD49F2}"/>
              </a:ext>
            </a:extLst>
          </p:cNvPr>
          <p:cNvGrpSpPr/>
          <p:nvPr/>
        </p:nvGrpSpPr>
        <p:grpSpPr>
          <a:xfrm>
            <a:off x="8125684" y="4057731"/>
            <a:ext cx="1708037" cy="1009059"/>
            <a:chOff x="3918026" y="3104165"/>
            <a:chExt cx="2904193" cy="1708612"/>
          </a:xfrm>
        </p:grpSpPr>
        <p:sp>
          <p:nvSpPr>
            <p:cNvPr id="90" name="Rounded Rectangle 7">
              <a:extLst>
                <a:ext uri="{FF2B5EF4-FFF2-40B4-BE49-F238E27FC236}">
                  <a16:creationId xmlns:a16="http://schemas.microsoft.com/office/drawing/2014/main" id="{4D58B204-B756-1E48-AB50-71CF0BE05C6F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oxima Nova Semibold" panose="020005060300000200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5E79FDC-22B2-3C80-04D2-994B9DE509EA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92" name="Rounded Rectangle 9">
              <a:extLst>
                <a:ext uri="{FF2B5EF4-FFF2-40B4-BE49-F238E27FC236}">
                  <a16:creationId xmlns:a16="http://schemas.microsoft.com/office/drawing/2014/main" id="{18415CBF-7A0F-7EB7-D848-20437D91AACF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roxima Nova Semibold" panose="02000506030000020004"/>
                </a:rPr>
                <a:t>Create Renewal Opportunities from Accurate Tenancy Data</a:t>
              </a:r>
              <a:endParaRPr lang="en-US" sz="1400" dirty="0">
                <a:latin typeface="Proxima Nova Semibold" panose="02000506030000020004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1CED7C8-3CB9-15F0-C6F9-8E8B397629D3}"/>
              </a:ext>
            </a:extLst>
          </p:cNvPr>
          <p:cNvGrpSpPr/>
          <p:nvPr/>
        </p:nvGrpSpPr>
        <p:grpSpPr>
          <a:xfrm>
            <a:off x="9923666" y="4057731"/>
            <a:ext cx="1708037" cy="1009059"/>
            <a:chOff x="3918026" y="3104165"/>
            <a:chExt cx="2904193" cy="1708612"/>
          </a:xfrm>
        </p:grpSpPr>
        <p:sp>
          <p:nvSpPr>
            <p:cNvPr id="94" name="Rounded Rectangle 7">
              <a:extLst>
                <a:ext uri="{FF2B5EF4-FFF2-40B4-BE49-F238E27FC236}">
                  <a16:creationId xmlns:a16="http://schemas.microsoft.com/office/drawing/2014/main" id="{498378C3-3F90-7280-4FCE-E404FA3F5929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oxima Nova Semibold" panose="020005060300000200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2DE8BE8-011D-5D76-493B-7CBF3C11A687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96" name="Rounded Rectangle 9">
              <a:extLst>
                <a:ext uri="{FF2B5EF4-FFF2-40B4-BE49-F238E27FC236}">
                  <a16:creationId xmlns:a16="http://schemas.microsoft.com/office/drawing/2014/main" id="{F00D8444-F1AE-C488-82D0-A5870FBB4E1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roxima Nova Semibold" panose="02000506030000020004"/>
                </a:rPr>
                <a:t>Replace Offline Renewals Spreadsheet</a:t>
              </a:r>
              <a:endParaRPr lang="en-GB" sz="1400" dirty="0">
                <a:latin typeface="Proxima Nova Semibold" panose="02000506030000020004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8C33251-C982-25F0-577A-4F56D39D023B}"/>
              </a:ext>
            </a:extLst>
          </p:cNvPr>
          <p:cNvSpPr txBox="1"/>
          <p:nvPr/>
        </p:nvSpPr>
        <p:spPr>
          <a:xfrm>
            <a:off x="1078589" y="4070845"/>
            <a:ext cx="14494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1400" i="0" dirty="0">
                <a:solidFill>
                  <a:schemeClr val="bg1"/>
                </a:solidFill>
                <a:effectLst/>
                <a:latin typeface="Proxima Nova Semibold"/>
              </a:rPr>
              <a:t>Eliminate Manual Entry of Price Book Rent &amp; ERVs</a:t>
            </a:r>
          </a:p>
        </p:txBody>
      </p:sp>
    </p:spTree>
    <p:extLst>
      <p:ext uri="{BB962C8B-B14F-4D97-AF65-F5344CB8AC3E}">
        <p14:creationId xmlns:p14="http://schemas.microsoft.com/office/powerpoint/2010/main" val="41797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912F-BD77-7B1D-5FAF-121126C19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DCC845-4482-B428-A0F5-66A32F1E8B74}"/>
              </a:ext>
            </a:extLst>
          </p:cNvPr>
          <p:cNvSpPr/>
          <p:nvPr/>
        </p:nvSpPr>
        <p:spPr>
          <a:xfrm rot="10800000">
            <a:off x="0" y="4404220"/>
            <a:ext cx="12192000" cy="2464806"/>
          </a:xfrm>
          <a:prstGeom prst="rect">
            <a:avLst/>
          </a:prstGeom>
          <a:gradFill>
            <a:gsLst>
              <a:gs pos="86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1A8FB8EF-7CC9-BAAE-AFAD-DB0ADFC787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6E5A1-DF47-1E22-44D1-BAEC6224E5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6" y="206683"/>
            <a:ext cx="8621713" cy="5746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Business Benefit</a:t>
            </a:r>
            <a:endParaRPr lang="en-US" sz="3200" dirty="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E0F05-8AA5-5356-E184-7F9937598E75}"/>
              </a:ext>
            </a:extLst>
          </p:cNvPr>
          <p:cNvSpPr txBox="1"/>
          <p:nvPr/>
        </p:nvSpPr>
        <p:spPr>
          <a:xfrm>
            <a:off x="893604" y="1131022"/>
            <a:ext cx="10602777" cy="48769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Redesigning the Renewals Journey will help to:</a:t>
            </a: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efficiency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process.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business to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operations without necessitating a linear increase in headcount.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Obtain notice to quit from tenants earlier in the process, </a:t>
            </a: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minimising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void days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Obtain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renewal preferences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tenants upfront, allowing for renewal offers to be tailored.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back-and-forth between tenants and renewals negotiators.</a:t>
            </a:r>
            <a:endParaRPr lang="en-ZA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the foundation for a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view of tenancy 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within Salesforce.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 the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experience 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a reliable online interface.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renewals approaching deadlines to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avoid delayed rent increases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offline communications between teams. 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a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source of truth 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renewal information.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errors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6F21F-D5DE-A9C8-47CE-331B0AB8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29857C3-A34D-E058-527D-2306E9F62E20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22FF8C-2CEC-804F-77AC-F357BBC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5" y="1689145"/>
            <a:ext cx="2026133" cy="101526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C613146-8032-7262-4D52-999AD4BF34A5}"/>
              </a:ext>
            </a:extLst>
          </p:cNvPr>
          <p:cNvSpPr txBox="1"/>
          <p:nvPr/>
        </p:nvSpPr>
        <p:spPr>
          <a:xfrm>
            <a:off x="397925" y="1827446"/>
            <a:ext cx="20261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Align Qube &amp; Salesforce Tenancy Data Model </a:t>
            </a:r>
            <a:endParaRPr lang="en-US" sz="1400" dirty="0">
              <a:solidFill>
                <a:schemeClr val="bg2"/>
              </a:solidFill>
              <a:latin typeface="Proxima Nova Lt" panose="02000506030000020004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F53930-421E-2AEF-2C89-48BD77CF4436}"/>
              </a:ext>
            </a:extLst>
          </p:cNvPr>
          <p:cNvSpPr txBox="1"/>
          <p:nvPr/>
        </p:nvSpPr>
        <p:spPr>
          <a:xfrm>
            <a:off x="353525" y="844518"/>
            <a:ext cx="100192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Create Foundation for a Single View of Tenancy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633756-7D94-153B-2029-88B8AAA3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06" y="1418928"/>
            <a:ext cx="8792369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AB0F-7C61-4B3A-E537-F78A9633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D96C42-B986-EED1-CA79-1BD67572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1076228"/>
            <a:ext cx="8373419" cy="570596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EFF9FEC-569A-9D31-CEC5-FF1AD8B0332B}"/>
              </a:ext>
            </a:extLst>
          </p:cNvPr>
          <p:cNvSpPr txBox="1">
            <a:spLocks/>
          </p:cNvSpPr>
          <p:nvPr/>
        </p:nvSpPr>
        <p:spPr>
          <a:xfrm>
            <a:off x="282556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7E854-9224-9F59-53B1-CDE7F213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2320209"/>
            <a:ext cx="2412125" cy="79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177AC-3B5B-501D-E451-40463E5A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3195827"/>
            <a:ext cx="2412125" cy="79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BE589-A666-9EDC-9AD2-BCD898FF7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5822679"/>
            <a:ext cx="2412125" cy="792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B0F97-0B06-6750-A777-60820FD94447}"/>
              </a:ext>
            </a:extLst>
          </p:cNvPr>
          <p:cNvSpPr txBox="1"/>
          <p:nvPr/>
        </p:nvSpPr>
        <p:spPr>
          <a:xfrm>
            <a:off x="481097" y="3192809"/>
            <a:ext cx="22644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Deny a Renewal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Mid-Term &amp;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Manage Denied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804F9-298C-9D14-649C-6E87AB9B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4071445"/>
            <a:ext cx="2412125" cy="792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159FA-CDFE-253A-4C9C-60936F58B466}"/>
              </a:ext>
            </a:extLst>
          </p:cNvPr>
          <p:cNvSpPr txBox="1"/>
          <p:nvPr/>
        </p:nvSpPr>
        <p:spPr>
          <a:xfrm>
            <a:off x="481097" y="4205923"/>
            <a:ext cx="2264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Manage Unit Condition &amp; Estate Pricing Factors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E11BDB-9BE2-F688-784F-4000C806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4947063"/>
            <a:ext cx="2412125" cy="792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E7DB51-5E8B-B1CE-E899-930C3DE288DA}"/>
              </a:ext>
            </a:extLst>
          </p:cNvPr>
          <p:cNvSpPr txBox="1"/>
          <p:nvPr/>
        </p:nvSpPr>
        <p:spPr>
          <a:xfrm>
            <a:off x="481097" y="4973819"/>
            <a:ext cx="2264478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See Projected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Growth on Rent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by Asset &amp; Region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11FB6-0159-9C71-E940-79C1395FADCF}"/>
              </a:ext>
            </a:extLst>
          </p:cNvPr>
          <p:cNvSpPr txBox="1"/>
          <p:nvPr/>
        </p:nvSpPr>
        <p:spPr>
          <a:xfrm>
            <a:off x="353525" y="844518"/>
            <a:ext cx="80094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j-lt"/>
              </a:rPr>
              <a:t>Prepopulate Inputs to the Renewals 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508B63-00FA-CB6A-0C73-35A0D4B1B383}"/>
              </a:ext>
            </a:extLst>
          </p:cNvPr>
          <p:cNvSpPr txBox="1"/>
          <p:nvPr/>
        </p:nvSpPr>
        <p:spPr>
          <a:xfrm>
            <a:off x="481097" y="5849435"/>
            <a:ext cx="22644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Manage Tenant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Requests at Renewal &amp;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Renewal Blockers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48C8F8-003E-8E4E-241C-50B2C11E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4" y="1444591"/>
            <a:ext cx="2412125" cy="792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7CF097-D0D5-645A-5EEA-CAE8BC086349}"/>
              </a:ext>
            </a:extLst>
          </p:cNvPr>
          <p:cNvSpPr txBox="1"/>
          <p:nvPr/>
        </p:nvSpPr>
        <p:spPr>
          <a:xfrm>
            <a:off x="481097" y="2346965"/>
            <a:ext cx="22644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Upload ERVs, Price Book Rent, Grainger Trust &amp; License Prices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A304C-2AB7-AA89-E6AF-D712E4E742D1}"/>
              </a:ext>
            </a:extLst>
          </p:cNvPr>
          <p:cNvSpPr txBox="1"/>
          <p:nvPr/>
        </p:nvSpPr>
        <p:spPr>
          <a:xfrm>
            <a:off x="481097" y="1463856"/>
            <a:ext cx="22644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See Current </a:t>
            </a:r>
          </a:p>
          <a:p>
            <a:pPr algn="ctr">
              <a:buClr>
                <a:schemeClr val="accent6"/>
              </a:buClr>
            </a:pPr>
            <a:r>
              <a:rPr lang="en-ZA" sz="1400" dirty="0">
                <a:solidFill>
                  <a:schemeClr val="bg2"/>
                </a:solidFill>
                <a:ea typeface="+mn-lt"/>
                <a:cs typeface="+mn-lt"/>
              </a:rPr>
              <a:t>Tenancy Arrears in Salesforce </a:t>
            </a:r>
          </a:p>
        </p:txBody>
      </p:sp>
    </p:spTree>
    <p:extLst>
      <p:ext uri="{BB962C8B-B14F-4D97-AF65-F5344CB8AC3E}">
        <p14:creationId xmlns:p14="http://schemas.microsoft.com/office/powerpoint/2010/main" val="253631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. Title Slides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Presentation Theme" id="{617D407F-0F1F-405D-A13B-BE7690CBDA2A}" vid="{44CD57B0-E653-4561-A953-0FF3EAB174B5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1. Title Slides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Presentation Theme" id="{617D407F-0F1F-405D-A13B-BE7690CBDA2A}" vid="{44CD57B0-E653-4561-A953-0FF3EAB174B5}"/>
    </a:ext>
  </a:extLst>
</a:theme>
</file>

<file path=ppt/theme/theme3.xml><?xml version="1.0" encoding="utf-8"?>
<a:theme xmlns:a="http://schemas.openxmlformats.org/drawingml/2006/main" name="2. Agenda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. Blank Background">
  <a:themeElements>
    <a:clrScheme name="Open Box Colours">
      <a:dk1>
        <a:srgbClr val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Full Blank">
  <a:themeElements>
    <a:clrScheme name="Open Box Colours">
      <a:dk1>
        <a:sysClr val="windowText" lastClr="000000"/>
      </a:dk1>
      <a:lt1>
        <a:sysClr val="window" lastClr="FFFFFF"/>
      </a:lt1>
      <a:dk2>
        <a:srgbClr val="6E7878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F1A255-04AE-4D9E-9F9F-3D8792A06913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lient Project Document" ma:contentTypeID="0x010100B16301FA1C2D5E4DB9305F31D037531D02070300B4E123A7400DE24C83BA9D1BFCD12C10" ma:contentTypeVersion="3" ma:contentTypeDescription="A document associated with a project for a client." ma:contentTypeScope="" ma:versionID="9d6581bc5c99e8ea3938d4fa8ba888f5">
  <xsd:schema xmlns:xsd="http://www.w3.org/2001/XMLSchema" xmlns:xs="http://www.w3.org/2001/XMLSchema" xmlns:p="http://schemas.microsoft.com/office/2006/metadata/properties" xmlns:ns2="1ffbd5dc-7a64-4097-8396-87f6c90b212f" targetNamespace="http://schemas.microsoft.com/office/2006/metadata/properties" ma:root="true" ma:fieldsID="a0c1b2c62e26289b034b466cfffa7cd3" ns2:_="">
    <xsd:import namespace="1ffbd5dc-7a64-4097-8396-87f6c90b212f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nae5750f31d8428b9a1182bd8e59d390" minOccurs="0"/>
                <xsd:element ref="ns2:ica44df5449d49f98766f83f0bd254a7" minOccurs="0"/>
                <xsd:element ref="ns2:f0dc22cb723843c1bfbb2e8bcc9db6e4" minOccurs="0"/>
                <xsd:element ref="ns2:k6ebf865df8440b3a55c1aa81c9bae7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bd5dc-7a64-4097-8396-87f6c90b212f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45250ea2-cfef-416b-9e22-46de40794d29}" ma:internalName="TaxCatchAll" ma:showField="CatchAllData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45250ea2-cfef-416b-9e22-46de40794d29}" ma:internalName="TaxCatchAllLabel" ma:readOnly="true" ma:showField="CatchAllDataLabel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ae5750f31d8428b9a1182bd8e59d390" ma:index="10" ma:taxonomy="true" ma:internalName="nae5750f31d8428b9a1182bd8e59d390" ma:taxonomyFieldName="Division" ma:displayName="Division" ma:readOnly="false" ma:default="1;#Custom Software|cecfb662-fc63-4c9e-b6e4-2e3797fe6f4f" ma:fieldId="{7ae5750f-31d8-428b-9a11-82bd8e59d390}" ma:sspId="5676dd91-060c-4b71-810a-dbdca5582071" ma:termSetId="32b39d25-b397-4982-8e8d-74d5df1860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ca44df5449d49f98766f83f0bd254a7" ma:index="12" ma:taxonomy="true" ma:internalName="ica44df5449d49f98766f83f0bd254a7" ma:taxonomyFieldName="Client" ma:displayName="Client" ma:default="6;#Grainger PLC|a74f1cb5-e995-4f9e-8521-6d52e2c6bf08" ma:fieldId="{2ca44df5-449d-49f9-8766-f83f0bd254a7}" ma:sspId="5676dd91-060c-4b71-810a-dbdca5582071" ma:termSetId="26f19758-7225-4257-8796-285d454d16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dc22cb723843c1bfbb2e8bcc9db6e4" ma:index="14" nillable="true" ma:taxonomy="true" ma:internalName="f0dc22cb723843c1bfbb2e8bcc9db6e4" ma:taxonomyFieldName="Client_x0020_Project" ma:displayName="Client Application" ma:default="" ma:fieldId="{f0dc22cb-7238-43c1-bfbb-2e8bcc9db6e4}" ma:sspId="5676dd91-060c-4b71-810a-dbdca5582071" ma:termSetId="503923a6-a4d2-4c0f-8ec0-fee4966b50a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ebf865df8440b3a55c1aa81c9bae7c" ma:index="16" nillable="true" ma:taxonomy="true" ma:internalName="k6ebf865df8440b3a55c1aa81c9bae7c" ma:taxonomyFieldName="Project_x0020_Document_x0020_Type" ma:displayName="Project Document Type" ma:default="4;#Generic Project Document|258c2ed6-b93b-4ffe-8901-a23f2dc98ec9" ma:fieldId="{46ebf865-df84-40b3-a55c-1aa81c9bae7c}" ma:sspId="5676dd91-060c-4b71-810a-dbdca5582071" ma:termSetId="79e5d870-6e8b-4a88-8554-c2a1e06e158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5676dd91-060c-4b71-810a-dbdca5582071" ContentTypeId="0x010100B16301FA1C2D5E4DB9305F31D037531D020703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ffbd5dc-7a64-4097-8396-87f6c90b212f">
      <Value>6</Value>
      <Value>4</Value>
      <Value>1</Value>
    </TaxCatchAll>
    <nae5750f31d8428b9a1182bd8e59d390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 Software</TermName>
          <TermId xmlns="http://schemas.microsoft.com/office/infopath/2007/PartnerControls">cecfb662-fc63-4c9e-b6e4-2e3797fe6f4f</TermId>
        </TermInfo>
      </Terms>
    </nae5750f31d8428b9a1182bd8e59d390>
    <k6ebf865df8440b3a55c1aa81c9bae7c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Generic Project Document</TermName>
          <TermId xmlns="http://schemas.microsoft.com/office/infopath/2007/PartnerControls">258c2ed6-b93b-4ffe-8901-a23f2dc98ec9</TermId>
        </TermInfo>
      </Terms>
    </k6ebf865df8440b3a55c1aa81c9bae7c>
    <f0dc22cb723843c1bfbb2e8bcc9db6e4 xmlns="1ffbd5dc-7a64-4097-8396-87f6c90b212f">
      <Terms xmlns="http://schemas.microsoft.com/office/infopath/2007/PartnerControls"/>
    </f0dc22cb723843c1bfbb2e8bcc9db6e4>
    <ica44df5449d49f98766f83f0bd254a7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Grainger PLC</TermName>
          <TermId xmlns="http://schemas.microsoft.com/office/infopath/2007/PartnerControls">a74f1cb5-e995-4f9e-8521-6d52e2c6bf08</TermId>
        </TermInfo>
      </Terms>
    </ica44df5449d49f98766f83f0bd254a7>
  </documentManagement>
</p:properties>
</file>

<file path=customXml/itemProps1.xml><?xml version="1.0" encoding="utf-8"?>
<ds:datastoreItem xmlns:ds="http://schemas.openxmlformats.org/officeDocument/2006/customXml" ds:itemID="{4CDEE088-9993-452D-935A-4AD05222EB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fbd5dc-7a64-4097-8396-87f6c90b21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0A4FC1-74BD-496D-A0A1-41BECF801D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6BE5EA-AE4D-4640-9DC5-391F3431B1E4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3CCB5E0C-6DBE-4B5A-8AAC-998D2993C1EE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1ffbd5dc-7a64-4097-8396-87f6c90b212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 Theme</Template>
  <TotalTime>1936</TotalTime>
  <Words>1760</Words>
  <Application>Microsoft Office PowerPoint</Application>
  <PresentationFormat>Widescreen</PresentationFormat>
  <Paragraphs>288</Paragraphs>
  <Slides>25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</vt:lpstr>
      <vt:lpstr>Calibri</vt:lpstr>
      <vt:lpstr>Proxima Nova</vt:lpstr>
      <vt:lpstr>Proxima Nova Lt</vt:lpstr>
      <vt:lpstr>Proxima Nova Rg</vt:lpstr>
      <vt:lpstr>Proxima Nova Semibold</vt:lpstr>
      <vt:lpstr>Symbol</vt:lpstr>
      <vt:lpstr>Verdana</vt:lpstr>
      <vt:lpstr>1. Title Slides</vt:lpstr>
      <vt:lpstr>1_1. Title Slides</vt:lpstr>
      <vt:lpstr>2. Agenda</vt:lpstr>
      <vt:lpstr>3. City Background</vt:lpstr>
      <vt:lpstr>1_3. City Background</vt:lpstr>
      <vt:lpstr>2_3. City Background</vt:lpstr>
      <vt:lpstr>3_3. City Background</vt:lpstr>
      <vt:lpstr>4. Blank Background</vt:lpstr>
      <vt:lpstr>Full 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Skye Van Aswegen</dc:creator>
  <cp:lastModifiedBy>Nikki Papenfus</cp:lastModifiedBy>
  <cp:revision>18</cp:revision>
  <dcterms:created xsi:type="dcterms:W3CDTF">2017-07-12T09:03:21Z</dcterms:created>
  <dcterms:modified xsi:type="dcterms:W3CDTF">2024-11-06T08:50:55Z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0x010100B16301FA1C2D5E4DB9305F31D037531D02070300B4E123A7400DE24C83BA9D1BFCD12C10</vt:lpwstr>
  </property>
  <property fmtid="{D5CDD505-2E9C-101B-9397-08002B2CF9AE}" pid="3" name="Business Document Type">
    <vt:lpwstr>5;#Marketing Document|83188caa-7371-410d-bb78-033c2f6b2dcb</vt:lpwstr>
  </property>
  <property fmtid="{D5CDD505-2E9C-101B-9397-08002B2CF9AE}" pid="4" name="display_urn">
    <vt:lpwstr>Skye Van Aswegen</vt:lpwstr>
  </property>
  <property fmtid="{D5CDD505-2E9C-101B-9397-08002B2CF9AE}" pid="5" name="Order">
    <vt:r8>41700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AuthorIds_UIVersion_3">
    <vt:lpwstr>22</vt:lpwstr>
  </property>
  <property fmtid="{D5CDD505-2E9C-101B-9397-08002B2CF9AE}" pid="11" name="AuthorIds_UIVersion_4">
    <vt:lpwstr>27</vt:lpwstr>
  </property>
  <property fmtid="{D5CDD505-2E9C-101B-9397-08002B2CF9AE}" pid="12" name="lcf76f155ced4ddcb4097134ff3c332f">
    <vt:lpwstr/>
  </property>
  <property fmtid="{D5CDD505-2E9C-101B-9397-08002B2CF9AE}" pid="13" name="MediaServiceImageTags">
    <vt:lpwstr/>
  </property>
  <property fmtid="{D5CDD505-2E9C-101B-9397-08002B2CF9AE}" pid="14" name="SharedWithUsers">
    <vt:lpwstr>282;#Dominique Bolus</vt:lpwstr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Client_x0020_Project">
    <vt:lpwstr/>
  </property>
  <property fmtid="{D5CDD505-2E9C-101B-9397-08002B2CF9AE}" pid="18" name="Project Document Type">
    <vt:lpwstr>4;#Generic Project Document|258c2ed6-b93b-4ffe-8901-a23f2dc98ec9</vt:lpwstr>
  </property>
  <property fmtid="{D5CDD505-2E9C-101B-9397-08002B2CF9AE}" pid="19" name="Client">
    <vt:lpwstr>6;#Grainger PLC|a74f1cb5-e995-4f9e-8521-6d52e2c6bf08</vt:lpwstr>
  </property>
  <property fmtid="{D5CDD505-2E9C-101B-9397-08002B2CF9AE}" pid="20" name="Division">
    <vt:lpwstr>1;#Custom Software|cecfb662-fc63-4c9e-b6e4-2e3797fe6f4f</vt:lpwstr>
  </property>
  <property fmtid="{D5CDD505-2E9C-101B-9397-08002B2CF9AE}" pid="21" name="Project_x0020_Document_x0020_Type">
    <vt:lpwstr>4;#Generic Project Document|258c2ed6-b93b-4ffe-8901-a23f2dc98ec9</vt:lpwstr>
  </property>
  <property fmtid="{D5CDD505-2E9C-101B-9397-08002B2CF9AE}" pid="22" name="Client Project">
    <vt:lpwstr/>
  </property>
</Properties>
</file>